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9"/>
  </p:notesMasterIdLst>
  <p:handoutMasterIdLst>
    <p:handoutMasterId r:id="rId50"/>
  </p:handoutMasterIdLst>
  <p:sldIdLst>
    <p:sldId id="4227" r:id="rId5"/>
    <p:sldId id="2145708584" r:id="rId6"/>
    <p:sldId id="283" r:id="rId7"/>
    <p:sldId id="4225" r:id="rId8"/>
    <p:sldId id="2145708578" r:id="rId9"/>
    <p:sldId id="4276" r:id="rId10"/>
    <p:sldId id="4180" r:id="rId11"/>
    <p:sldId id="4277" r:id="rId12"/>
    <p:sldId id="284" r:id="rId13"/>
    <p:sldId id="4279" r:id="rId14"/>
    <p:sldId id="4278" r:id="rId15"/>
    <p:sldId id="287" r:id="rId16"/>
    <p:sldId id="264" r:id="rId17"/>
    <p:sldId id="4264" r:id="rId18"/>
    <p:sldId id="2145708583" r:id="rId19"/>
    <p:sldId id="288" r:id="rId20"/>
    <p:sldId id="4293" r:id="rId21"/>
    <p:sldId id="4294" r:id="rId22"/>
    <p:sldId id="4295" r:id="rId23"/>
    <p:sldId id="4289" r:id="rId24"/>
    <p:sldId id="4288" r:id="rId25"/>
    <p:sldId id="4280" r:id="rId26"/>
    <p:sldId id="4282" r:id="rId27"/>
    <p:sldId id="2145708559" r:id="rId28"/>
    <p:sldId id="2145708562" r:id="rId29"/>
    <p:sldId id="2145708568" r:id="rId30"/>
    <p:sldId id="2145708558" r:id="rId31"/>
    <p:sldId id="2145708560" r:id="rId32"/>
    <p:sldId id="4199" r:id="rId33"/>
    <p:sldId id="2145708570" r:id="rId34"/>
    <p:sldId id="4201" r:id="rId35"/>
    <p:sldId id="2145708571" r:id="rId36"/>
    <p:sldId id="4209" r:id="rId37"/>
    <p:sldId id="2145708573" r:id="rId38"/>
    <p:sldId id="2145708574" r:id="rId39"/>
    <p:sldId id="2145708563" r:id="rId40"/>
    <p:sldId id="2145708565" r:id="rId41"/>
    <p:sldId id="2145708566" r:id="rId42"/>
    <p:sldId id="2145708575" r:id="rId43"/>
    <p:sldId id="2145708576" r:id="rId44"/>
    <p:sldId id="2145708567" r:id="rId45"/>
    <p:sldId id="2145708577" r:id="rId46"/>
    <p:sldId id="2145708582" r:id="rId47"/>
    <p:sldId id="4179"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7440" userDrawn="1">
          <p15:clr>
            <a:srgbClr val="A4A3A4"/>
          </p15:clr>
        </p15:guide>
        <p15:guide id="2" pos="336" userDrawn="1">
          <p15:clr>
            <a:srgbClr val="A4A3A4"/>
          </p15:clr>
        </p15:guide>
        <p15:guide id="3" pos="504" userDrawn="1">
          <p15:clr>
            <a:srgbClr val="A4A3A4"/>
          </p15:clr>
        </p15:guide>
        <p15:guide id="4" orient="horz" pos="1176" userDrawn="1">
          <p15:clr>
            <a:srgbClr val="A4A3A4"/>
          </p15:clr>
        </p15:guide>
        <p15:guide id="5" orient="horz" pos="192" userDrawn="1">
          <p15:clr>
            <a:srgbClr val="A4A3A4"/>
          </p15:clr>
        </p15:guide>
        <p15:guide id="6" orient="horz" pos="3936" userDrawn="1">
          <p15:clr>
            <a:srgbClr val="A4A3A4"/>
          </p15:clr>
        </p15:guide>
        <p15:guide id="7" orient="horz" pos="744" userDrawn="1">
          <p15:clr>
            <a:srgbClr val="A4A3A4"/>
          </p15:clr>
        </p15:guide>
        <p15:guide id="8" pos="1104" userDrawn="1">
          <p15:clr>
            <a:srgbClr val="A4A3A4"/>
          </p15:clr>
        </p15:guide>
        <p15:guide id="9" orient="horz" pos="4032" userDrawn="1">
          <p15:clr>
            <a:srgbClr val="A4A3A4"/>
          </p15:clr>
        </p15:guide>
        <p15:guide id="10" orient="horz" pos="3360" userDrawn="1">
          <p15:clr>
            <a:srgbClr val="A4A3A4"/>
          </p15:clr>
        </p15:guide>
        <p15:guide id="11" pos="4104" userDrawn="1">
          <p15:clr>
            <a:srgbClr val="A4A3A4"/>
          </p15:clr>
        </p15:guide>
        <p15:guide id="12" orient="horz" userDrawn="1">
          <p15:clr>
            <a:srgbClr val="A4A3A4"/>
          </p15:clr>
        </p15:guide>
        <p15:guide id="13" pos="261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67A7964-3154-E95E-9B9B-E5508A44B21E}" name="Tristen Lawrence" initials="TL" userId="92021483d5c651f3" providerId="Windows Live"/>
  <p188:author id="{889C5F6C-9DF1-D047-9368-A70AC51A08CD}" name="Garrett Fowler" initials="GF" userId="Garrett Fowler" providerId="None"/>
  <p188:author id="{88CE8FBD-6102-41E3-339C-18C514F6A2C2}" name="Garrett Fowler" initials="" userId="S::garrett@resfrac.com::346b8e80-5b62-4b37-9793-758c1e6d9904" providerId="AD"/>
  <p188:author id="{3D3840EF-CFD8-B703-D56C-6284B02D2E1C}" name="John" initials="J" userId="S::john@resfrac.com::3bfb77f8-40c2-4b10-b17e-803613d0862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FF00"/>
    <a:srgbClr val="E216C5"/>
    <a:srgbClr val="F67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3" autoAdjust="0"/>
    <p:restoredTop sz="88298" autoAdjust="0"/>
  </p:normalViewPr>
  <p:slideViewPr>
    <p:cSldViewPr snapToGrid="0" snapToObjects="1">
      <p:cViewPr varScale="1">
        <p:scale>
          <a:sx n="95" d="100"/>
          <a:sy n="95" d="100"/>
        </p:scale>
        <p:origin x="1056" y="78"/>
      </p:cViewPr>
      <p:guideLst>
        <p:guide pos="7440"/>
        <p:guide pos="336"/>
        <p:guide pos="504"/>
        <p:guide orient="horz" pos="1176"/>
        <p:guide orient="horz" pos="192"/>
        <p:guide orient="horz" pos="3936"/>
        <p:guide orient="horz" pos="744"/>
        <p:guide pos="1104"/>
        <p:guide orient="horz" pos="4032"/>
        <p:guide orient="horz" pos="3360"/>
        <p:guide pos="4104"/>
        <p:guide orient="horz"/>
        <p:guide pos="2616"/>
      </p:guideLst>
    </p:cSldViewPr>
  </p:slideViewPr>
  <p:notesTextViewPr>
    <p:cViewPr>
      <p:scale>
        <a:sx n="1" d="1"/>
        <a:sy n="1" d="1"/>
      </p:scale>
      <p:origin x="0" y="0"/>
    </p:cViewPr>
  </p:notesTextViewPr>
  <p:notesViewPr>
    <p:cSldViewPr snapToGrid="0" snapToObjects="1" showGuides="1">
      <p:cViewPr varScale="1">
        <p:scale>
          <a:sx n="83" d="100"/>
          <a:sy n="83" d="100"/>
        </p:scale>
        <p:origin x="3284" y="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164528B-BFD5-C8E6-A5BF-AEDC1B177E5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429EFA1-B32E-C2E0-69CE-FAA186BCD81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916169-7197-4C33-9F86-F01F33C6ECB4}" type="datetimeFigureOut">
              <a:rPr lang="en-US" smtClean="0"/>
              <a:t>3/21/2025</a:t>
            </a:fld>
            <a:endParaRPr lang="en-US"/>
          </a:p>
        </p:txBody>
      </p:sp>
      <p:sp>
        <p:nvSpPr>
          <p:cNvPr id="4" name="Footer Placeholder 3">
            <a:extLst>
              <a:ext uri="{FF2B5EF4-FFF2-40B4-BE49-F238E27FC236}">
                <a16:creationId xmlns:a16="http://schemas.microsoft.com/office/drawing/2014/main" id="{C0F63E7D-F1BB-EAAA-971B-DA202CC5B70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1BA9E8F-F856-C279-D9EB-D5D80CD1015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A23EDA-788F-4234-A0EB-5F16CE45AF79}" type="slidenum">
              <a:rPr lang="en-US" smtClean="0"/>
              <a:t>‹#›</a:t>
            </a:fld>
            <a:endParaRPr lang="en-US"/>
          </a:p>
        </p:txBody>
      </p:sp>
    </p:spTree>
    <p:extLst>
      <p:ext uri="{BB962C8B-B14F-4D97-AF65-F5344CB8AC3E}">
        <p14:creationId xmlns:p14="http://schemas.microsoft.com/office/powerpoint/2010/main" val="1831798649"/>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31F1FC-042C-6640-88E8-2B99AB7D39A9}" type="datetimeFigureOut">
              <a:rPr lang="en-US" smtClean="0"/>
              <a:t>3/20/2025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153F53-6076-464F-B1E0-44D597D40CF3}" type="slidenum">
              <a:rPr lang="en-US" smtClean="0"/>
              <a:t>‹#›</a:t>
            </a:fld>
            <a:endParaRPr lang="en-US"/>
          </a:p>
        </p:txBody>
      </p:sp>
    </p:spTree>
    <p:extLst>
      <p:ext uri="{BB962C8B-B14F-4D97-AF65-F5344CB8AC3E}">
        <p14:creationId xmlns:p14="http://schemas.microsoft.com/office/powerpoint/2010/main" val="17499591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2153F53-6076-464F-B1E0-44D597D40CF3}" type="slidenum">
              <a:rPr lang="en-US" smtClean="0"/>
              <a:t>1</a:t>
            </a:fld>
            <a:endParaRPr lang="en-US"/>
          </a:p>
        </p:txBody>
      </p:sp>
    </p:spTree>
    <p:extLst>
      <p:ext uri="{BB962C8B-B14F-4D97-AF65-F5344CB8AC3E}">
        <p14:creationId xmlns:p14="http://schemas.microsoft.com/office/powerpoint/2010/main" val="23397967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p>
        </p:txBody>
      </p:sp>
      <p:sp>
        <p:nvSpPr>
          <p:cNvPr id="4" name="Slide Number Placeholder 3"/>
          <p:cNvSpPr>
            <a:spLocks noGrp="1"/>
          </p:cNvSpPr>
          <p:nvPr>
            <p:ph type="sldNum" sz="quarter" idx="5"/>
          </p:nvPr>
        </p:nvSpPr>
        <p:spPr/>
        <p:txBody>
          <a:bodyPr/>
          <a:lstStyle/>
          <a:p>
            <a:fld id="{02153F53-6076-464F-B1E0-44D597D40CF3}" type="slidenum">
              <a:rPr lang="en-US" smtClean="0"/>
              <a:t>3</a:t>
            </a:fld>
            <a:endParaRPr lang="en-US"/>
          </a:p>
        </p:txBody>
      </p:sp>
    </p:spTree>
    <p:extLst>
      <p:ext uri="{BB962C8B-B14F-4D97-AF65-F5344CB8AC3E}">
        <p14:creationId xmlns:p14="http://schemas.microsoft.com/office/powerpoint/2010/main" val="15485333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2153F53-6076-464F-B1E0-44D597D40CF3}" type="slidenum">
              <a:rPr lang="en-US" smtClean="0"/>
              <a:t>4</a:t>
            </a:fld>
            <a:endParaRPr lang="en-US"/>
          </a:p>
        </p:txBody>
      </p:sp>
    </p:spTree>
    <p:extLst>
      <p:ext uri="{BB962C8B-B14F-4D97-AF65-F5344CB8AC3E}">
        <p14:creationId xmlns:p14="http://schemas.microsoft.com/office/powerpoint/2010/main" val="16572939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B94563-B57F-27C3-0123-2E544EE561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944005-E11E-E049-A32E-330DE9CD31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EE50CD-F5EE-97F3-D8DE-CCE6099B4675}"/>
              </a:ext>
            </a:extLst>
          </p:cNvPr>
          <p:cNvSpPr>
            <a:spLocks noGrp="1"/>
          </p:cNvSpPr>
          <p:nvPr>
            <p:ph type="body" idx="1"/>
          </p:nvPr>
        </p:nvSpPr>
        <p:spPr/>
        <p:txBody>
          <a:bodyPr/>
          <a:lstStyle/>
          <a:p>
            <a:endParaRPr lang="en-US" sz="1200" dirty="0"/>
          </a:p>
        </p:txBody>
      </p:sp>
      <p:sp>
        <p:nvSpPr>
          <p:cNvPr id="4" name="Slide Number Placeholder 3">
            <a:extLst>
              <a:ext uri="{FF2B5EF4-FFF2-40B4-BE49-F238E27FC236}">
                <a16:creationId xmlns:a16="http://schemas.microsoft.com/office/drawing/2014/main" id="{AA28BB33-496D-047B-070D-9DC4C7EB958C}"/>
              </a:ext>
            </a:extLst>
          </p:cNvPr>
          <p:cNvSpPr>
            <a:spLocks noGrp="1"/>
          </p:cNvSpPr>
          <p:nvPr>
            <p:ph type="sldNum" sz="quarter" idx="5"/>
          </p:nvPr>
        </p:nvSpPr>
        <p:spPr/>
        <p:txBody>
          <a:bodyPr/>
          <a:lstStyle/>
          <a:p>
            <a:fld id="{02153F53-6076-464F-B1E0-44D597D40CF3}" type="slidenum">
              <a:rPr lang="en-US" smtClean="0"/>
              <a:t>5</a:t>
            </a:fld>
            <a:endParaRPr lang="en-US"/>
          </a:p>
        </p:txBody>
      </p:sp>
    </p:spTree>
    <p:extLst>
      <p:ext uri="{BB962C8B-B14F-4D97-AF65-F5344CB8AC3E}">
        <p14:creationId xmlns:p14="http://schemas.microsoft.com/office/powerpoint/2010/main" val="3623191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2153F53-6076-464F-B1E0-44D597D40CF3}" type="slidenum">
              <a:rPr lang="en-US" smtClean="0"/>
              <a:t>7</a:t>
            </a:fld>
            <a:endParaRPr lang="en-US"/>
          </a:p>
        </p:txBody>
      </p:sp>
    </p:spTree>
    <p:extLst>
      <p:ext uri="{BB962C8B-B14F-4D97-AF65-F5344CB8AC3E}">
        <p14:creationId xmlns:p14="http://schemas.microsoft.com/office/powerpoint/2010/main" val="12616237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977FCA-1CED-4BF7-C631-3E2735023A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041019-51C1-70CB-7F1C-88E1A4F0B8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B092F6-8E01-D651-69DA-33FC8D0CF2C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254890E-A33F-7AC2-5E8D-5A308C5E507A}"/>
              </a:ext>
            </a:extLst>
          </p:cNvPr>
          <p:cNvSpPr>
            <a:spLocks noGrp="1"/>
          </p:cNvSpPr>
          <p:nvPr>
            <p:ph type="sldNum" sz="quarter" idx="5"/>
          </p:nvPr>
        </p:nvSpPr>
        <p:spPr/>
        <p:txBody>
          <a:bodyPr/>
          <a:lstStyle/>
          <a:p>
            <a:fld id="{02153F53-6076-464F-B1E0-44D597D40CF3}" type="slidenum">
              <a:rPr lang="en-US" smtClean="0"/>
              <a:t>20</a:t>
            </a:fld>
            <a:endParaRPr lang="en-US"/>
          </a:p>
        </p:txBody>
      </p:sp>
    </p:spTree>
    <p:extLst>
      <p:ext uri="{BB962C8B-B14F-4D97-AF65-F5344CB8AC3E}">
        <p14:creationId xmlns:p14="http://schemas.microsoft.com/office/powerpoint/2010/main" val="3420420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F8483-8D6A-1938-5C6E-8E5BEC7A2C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D67ED0-771C-53BE-EA35-B2B0E66345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5AE957-B0CB-B1C9-80B2-8EA74814946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49C0901-4518-C90C-73B4-3F3DB3070F61}"/>
              </a:ext>
            </a:extLst>
          </p:cNvPr>
          <p:cNvSpPr>
            <a:spLocks noGrp="1"/>
          </p:cNvSpPr>
          <p:nvPr>
            <p:ph type="sldNum" sz="quarter" idx="5"/>
          </p:nvPr>
        </p:nvSpPr>
        <p:spPr/>
        <p:txBody>
          <a:bodyPr/>
          <a:lstStyle/>
          <a:p>
            <a:fld id="{02153F53-6076-464F-B1E0-44D597D40CF3}" type="slidenum">
              <a:rPr lang="en-US" smtClean="0"/>
              <a:t>22</a:t>
            </a:fld>
            <a:endParaRPr lang="en-US"/>
          </a:p>
        </p:txBody>
      </p:sp>
    </p:spTree>
    <p:extLst>
      <p:ext uri="{BB962C8B-B14F-4D97-AF65-F5344CB8AC3E}">
        <p14:creationId xmlns:p14="http://schemas.microsoft.com/office/powerpoint/2010/main" val="8292394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0.687-&gt;</a:t>
            </a:r>
          </a:p>
        </p:txBody>
      </p:sp>
      <p:sp>
        <p:nvSpPr>
          <p:cNvPr id="4" name="Slide Number Placeholder 3"/>
          <p:cNvSpPr>
            <a:spLocks noGrp="1"/>
          </p:cNvSpPr>
          <p:nvPr>
            <p:ph type="sldNum" sz="quarter" idx="5"/>
          </p:nvPr>
        </p:nvSpPr>
        <p:spPr/>
        <p:txBody>
          <a:bodyPr/>
          <a:lstStyle/>
          <a:p>
            <a:fld id="{02153F53-6076-464F-B1E0-44D597D40CF3}" type="slidenum">
              <a:rPr lang="en-US" smtClean="0"/>
              <a:t>41</a:t>
            </a:fld>
            <a:endParaRPr lang="en-US"/>
          </a:p>
        </p:txBody>
      </p:sp>
    </p:spTree>
    <p:extLst>
      <p:ext uri="{BB962C8B-B14F-4D97-AF65-F5344CB8AC3E}">
        <p14:creationId xmlns:p14="http://schemas.microsoft.com/office/powerpoint/2010/main" val="5374530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2153F53-6076-464F-B1E0-44D597D40CF3}" type="slidenum">
              <a:rPr lang="en-US" smtClean="0"/>
              <a:t>44</a:t>
            </a:fld>
            <a:endParaRPr lang="en-US"/>
          </a:p>
        </p:txBody>
      </p:sp>
    </p:spTree>
    <p:extLst>
      <p:ext uri="{BB962C8B-B14F-4D97-AF65-F5344CB8AC3E}">
        <p14:creationId xmlns:p14="http://schemas.microsoft.com/office/powerpoint/2010/main" val="21335238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BC8337-E0F1-CE45-AEE3-5467EB56F199}"/>
              </a:ext>
            </a:extLst>
          </p:cNvPr>
          <p:cNvSpPr>
            <a:spLocks noGrp="1"/>
          </p:cNvSpPr>
          <p:nvPr>
            <p:ph type="ctrTitle"/>
          </p:nvPr>
        </p:nvSpPr>
        <p:spPr>
          <a:xfrm>
            <a:off x="545860" y="2794000"/>
            <a:ext cx="9144000" cy="1819274"/>
          </a:xfrm>
        </p:spPr>
        <p:txBody>
          <a:bodyPr anchor="b" anchorCtr="0">
            <a:noAutofit/>
          </a:bodyPr>
          <a:lstStyle>
            <a:lvl1pPr algn="l">
              <a:defRPr sz="5000" b="0" i="0">
                <a:latin typeface="Arial" panose="020B0604020202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8C1F76E6-F11B-324B-B5B0-3BB84C991BEF}"/>
              </a:ext>
            </a:extLst>
          </p:cNvPr>
          <p:cNvSpPr>
            <a:spLocks noGrp="1"/>
          </p:cNvSpPr>
          <p:nvPr>
            <p:ph type="subTitle" idx="1"/>
          </p:nvPr>
        </p:nvSpPr>
        <p:spPr>
          <a:xfrm>
            <a:off x="545860" y="4834605"/>
            <a:ext cx="9144000" cy="915955"/>
          </a:xfrm>
          <a:prstGeom prst="rect">
            <a:avLst/>
          </a:prstGeom>
        </p:spPr>
        <p:txBody>
          <a:bodyPr lIns="0">
            <a:noAutofit/>
          </a:bodyPr>
          <a:lstStyle>
            <a:lvl1pPr marL="0" indent="0" algn="l">
              <a:lnSpc>
                <a:spcPts val="2760"/>
              </a:lnSpc>
              <a:buNone/>
              <a:defRPr sz="2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12" name="Picture 11">
            <a:extLst>
              <a:ext uri="{FF2B5EF4-FFF2-40B4-BE49-F238E27FC236}">
                <a16:creationId xmlns:a16="http://schemas.microsoft.com/office/drawing/2014/main" id="{1D3EDEE4-61B1-4E47-A406-5F3BCED7E85A}"/>
              </a:ext>
            </a:extLst>
          </p:cNvPr>
          <p:cNvPicPr>
            <a:picLocks noChangeAspect="1"/>
          </p:cNvPicPr>
          <p:nvPr userDrawn="1"/>
        </p:nvPicPr>
        <p:blipFill>
          <a:blip r:embed="rId3"/>
          <a:srcRect/>
          <a:stretch/>
        </p:blipFill>
        <p:spPr>
          <a:xfrm>
            <a:off x="545860" y="1714854"/>
            <a:ext cx="2830950" cy="675567"/>
          </a:xfrm>
          <a:prstGeom prst="rect">
            <a:avLst/>
          </a:prstGeom>
        </p:spPr>
      </p:pic>
      <p:sp>
        <p:nvSpPr>
          <p:cNvPr id="18" name="Text Placeholder 17">
            <a:extLst>
              <a:ext uri="{FF2B5EF4-FFF2-40B4-BE49-F238E27FC236}">
                <a16:creationId xmlns:a16="http://schemas.microsoft.com/office/drawing/2014/main" id="{DB9D34E5-CAFE-1047-A0F6-D32D1F1CEEBD}"/>
              </a:ext>
            </a:extLst>
          </p:cNvPr>
          <p:cNvSpPr>
            <a:spLocks noGrp="1"/>
          </p:cNvSpPr>
          <p:nvPr>
            <p:ph type="body" sz="quarter" idx="11" hasCustomPrompt="1"/>
          </p:nvPr>
        </p:nvSpPr>
        <p:spPr>
          <a:xfrm>
            <a:off x="545860" y="6031966"/>
            <a:ext cx="3739061" cy="365126"/>
          </a:xfrm>
        </p:spPr>
        <p:txBody>
          <a:bodyPr lIns="0">
            <a:noAutofit/>
          </a:bodyPr>
          <a:lstStyle>
            <a:lvl1pPr marL="0" indent="0">
              <a:buNone/>
              <a:defRPr/>
            </a:lvl1pPr>
          </a:lstStyle>
          <a:p>
            <a:pPr lvl="0"/>
            <a:r>
              <a:rPr lang="en-US" dirty="0"/>
              <a:t>April 30, 2021</a:t>
            </a:r>
          </a:p>
        </p:txBody>
      </p:sp>
      <p:sp>
        <p:nvSpPr>
          <p:cNvPr id="25" name="Slide Number Placeholder 24">
            <a:extLst>
              <a:ext uri="{FF2B5EF4-FFF2-40B4-BE49-F238E27FC236}">
                <a16:creationId xmlns:a16="http://schemas.microsoft.com/office/drawing/2014/main" id="{5E42E59E-D542-D940-9240-9E6E0BE90FC8}"/>
              </a:ext>
            </a:extLst>
          </p:cNvPr>
          <p:cNvSpPr>
            <a:spLocks noGrp="1"/>
          </p:cNvSpPr>
          <p:nvPr>
            <p:ph type="sldNum" sz="quarter" idx="12"/>
          </p:nvPr>
        </p:nvSpPr>
        <p:spPr/>
        <p:txBody>
          <a:bodyPr/>
          <a:lstStyle/>
          <a:p>
            <a:fld id="{BA55124B-CF6F-1F4A-9D08-093CB63740A0}" type="slidenum">
              <a:rPr lang="en-US" smtClean="0"/>
              <a:pPr/>
              <a:t>‹#›</a:t>
            </a:fld>
            <a:endParaRPr lang="en-US" dirty="0"/>
          </a:p>
        </p:txBody>
      </p:sp>
    </p:spTree>
    <p:extLst>
      <p:ext uri="{BB962C8B-B14F-4D97-AF65-F5344CB8AC3E}">
        <p14:creationId xmlns:p14="http://schemas.microsoft.com/office/powerpoint/2010/main" val="10045830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BC8337-E0F1-CE45-AEE3-5467EB56F199}"/>
              </a:ext>
            </a:extLst>
          </p:cNvPr>
          <p:cNvSpPr>
            <a:spLocks noGrp="1"/>
          </p:cNvSpPr>
          <p:nvPr>
            <p:ph type="ctrTitle"/>
          </p:nvPr>
        </p:nvSpPr>
        <p:spPr>
          <a:xfrm>
            <a:off x="545860" y="2794000"/>
            <a:ext cx="9144000" cy="1819274"/>
          </a:xfrm>
        </p:spPr>
        <p:txBody>
          <a:bodyPr anchor="b" anchorCtr="0">
            <a:noAutofit/>
          </a:bodyPr>
          <a:lstStyle>
            <a:lvl1pPr algn="l">
              <a:defRPr sz="5000" b="0" i="0">
                <a:solidFill>
                  <a:schemeClr val="bg1"/>
                </a:solidFill>
                <a:latin typeface="Arial" panose="020B0604020202020204" pitchFamily="34" charset="0"/>
              </a:defRPr>
            </a:lvl1pPr>
          </a:lstStyle>
          <a:p>
            <a:r>
              <a:rPr lang="en-US"/>
              <a:t>Click to edit Master title style</a:t>
            </a:r>
            <a:endParaRPr lang="en-US" dirty="0"/>
          </a:p>
        </p:txBody>
      </p:sp>
      <p:pic>
        <p:nvPicPr>
          <p:cNvPr id="9" name="Picture 8">
            <a:extLst>
              <a:ext uri="{FF2B5EF4-FFF2-40B4-BE49-F238E27FC236}">
                <a16:creationId xmlns:a16="http://schemas.microsoft.com/office/drawing/2014/main" id="{2C3E6357-2B44-0243-ADA0-B9635D6195FD}"/>
              </a:ext>
            </a:extLst>
          </p:cNvPr>
          <p:cNvPicPr>
            <a:picLocks noChangeAspect="1"/>
          </p:cNvPicPr>
          <p:nvPr userDrawn="1"/>
        </p:nvPicPr>
        <p:blipFill>
          <a:blip r:embed="rId3"/>
          <a:srcRect/>
          <a:stretch/>
        </p:blipFill>
        <p:spPr>
          <a:xfrm>
            <a:off x="8046198" y="1720768"/>
            <a:ext cx="2747921" cy="655754"/>
          </a:xfrm>
          <a:prstGeom prst="rect">
            <a:avLst/>
          </a:prstGeom>
        </p:spPr>
      </p:pic>
      <p:sp>
        <p:nvSpPr>
          <p:cNvPr id="11" name="Subtitle 2">
            <a:extLst>
              <a:ext uri="{FF2B5EF4-FFF2-40B4-BE49-F238E27FC236}">
                <a16:creationId xmlns:a16="http://schemas.microsoft.com/office/drawing/2014/main" id="{7C519C2C-686F-3E40-9889-7D54A120C112}"/>
              </a:ext>
            </a:extLst>
          </p:cNvPr>
          <p:cNvSpPr>
            <a:spLocks noGrp="1"/>
          </p:cNvSpPr>
          <p:nvPr>
            <p:ph type="subTitle" idx="1"/>
          </p:nvPr>
        </p:nvSpPr>
        <p:spPr>
          <a:xfrm>
            <a:off x="545860" y="4834605"/>
            <a:ext cx="9144000" cy="915955"/>
          </a:xfrm>
          <a:prstGeom prst="rect">
            <a:avLst/>
          </a:prstGeom>
        </p:spPr>
        <p:txBody>
          <a:bodyPr lIns="0">
            <a:noAutofit/>
          </a:bodyPr>
          <a:lstStyle>
            <a:lvl1pPr marL="0" indent="0" algn="l">
              <a:lnSpc>
                <a:spcPts val="2760"/>
              </a:lnSpc>
              <a:buNone/>
              <a:defRPr sz="2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64262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1672598-3B34-A14F-95D9-512E2A50270D}"/>
              </a:ext>
            </a:extLst>
          </p:cNvPr>
          <p:cNvSpPr/>
          <p:nvPr userDrawn="1"/>
        </p:nvSpPr>
        <p:spPr>
          <a:xfrm>
            <a:off x="343171" y="292608"/>
            <a:ext cx="45719" cy="509508"/>
          </a:xfrm>
          <a:prstGeom prst="rect">
            <a:avLst/>
          </a:prstGeom>
          <a:solidFill>
            <a:srgbClr val="004E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77B65D68-AE15-EB49-804B-285848257639}"/>
              </a:ext>
            </a:extLst>
          </p:cNvPr>
          <p:cNvSpPr>
            <a:spLocks noGrp="1"/>
          </p:cNvSpPr>
          <p:nvPr>
            <p:ph type="title"/>
          </p:nvPr>
        </p:nvSpPr>
        <p:spPr>
          <a:xfrm>
            <a:off x="586214" y="1"/>
            <a:ext cx="11019570" cy="1127760"/>
          </a:xfrm>
          <a:prstGeom prst="rect">
            <a:avLst/>
          </a:prstGeom>
        </p:spPr>
        <p:txBody>
          <a:bodyPr/>
          <a:lstStyle/>
          <a:p>
            <a:r>
              <a:rPr lang="en-US"/>
              <a:t>Click to edit Master title style</a:t>
            </a:r>
          </a:p>
        </p:txBody>
      </p:sp>
      <p:sp>
        <p:nvSpPr>
          <p:cNvPr id="2" name="Rectangle 1">
            <a:extLst>
              <a:ext uri="{FF2B5EF4-FFF2-40B4-BE49-F238E27FC236}">
                <a16:creationId xmlns:a16="http://schemas.microsoft.com/office/drawing/2014/main" id="{96865AF5-E33C-2575-FF1B-A59D1BA2612F}"/>
              </a:ext>
            </a:extLst>
          </p:cNvPr>
          <p:cNvSpPr/>
          <p:nvPr userDrawn="1"/>
        </p:nvSpPr>
        <p:spPr>
          <a:xfrm rot="5400000">
            <a:off x="5955167" y="-4842621"/>
            <a:ext cx="45719" cy="11255514"/>
          </a:xfrm>
          <a:prstGeom prst="rect">
            <a:avLst/>
          </a:prstGeom>
          <a:solidFill>
            <a:srgbClr val="004E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0833713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1672598-3B34-A14F-95D9-512E2A50270D}"/>
              </a:ext>
            </a:extLst>
          </p:cNvPr>
          <p:cNvSpPr/>
          <p:nvPr userDrawn="1"/>
        </p:nvSpPr>
        <p:spPr>
          <a:xfrm>
            <a:off x="343171" y="292608"/>
            <a:ext cx="45719" cy="509508"/>
          </a:xfrm>
          <a:prstGeom prst="rect">
            <a:avLst/>
          </a:prstGeom>
          <a:solidFill>
            <a:srgbClr val="004E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6865AF5-E33C-2575-FF1B-A59D1BA2612F}"/>
              </a:ext>
            </a:extLst>
          </p:cNvPr>
          <p:cNvSpPr/>
          <p:nvPr userDrawn="1"/>
        </p:nvSpPr>
        <p:spPr>
          <a:xfrm rot="5400000">
            <a:off x="5955167" y="-4842621"/>
            <a:ext cx="45719" cy="11255514"/>
          </a:xfrm>
          <a:prstGeom prst="rect">
            <a:avLst/>
          </a:prstGeom>
          <a:solidFill>
            <a:srgbClr val="004E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5F9ACDA3-F80D-A702-6460-6056DEFCBD67}"/>
              </a:ext>
            </a:extLst>
          </p:cNvPr>
          <p:cNvSpPr>
            <a:spLocks noGrp="1"/>
          </p:cNvSpPr>
          <p:nvPr>
            <p:ph type="title"/>
          </p:nvPr>
        </p:nvSpPr>
        <p:spPr>
          <a:xfrm>
            <a:off x="468240" y="-91291"/>
            <a:ext cx="11019571" cy="1128294"/>
          </a:xfrm>
        </p:spPr>
        <p:txBody>
          <a:bodyPr/>
          <a:lstStyle/>
          <a:p>
            <a:r>
              <a:rPr lang="en-US"/>
              <a:t>Click to edit Master title style</a:t>
            </a:r>
          </a:p>
        </p:txBody>
      </p:sp>
      <p:sp>
        <p:nvSpPr>
          <p:cNvPr id="7" name="Text Placeholder 6">
            <a:extLst>
              <a:ext uri="{FF2B5EF4-FFF2-40B4-BE49-F238E27FC236}">
                <a16:creationId xmlns:a16="http://schemas.microsoft.com/office/drawing/2014/main" id="{061BD0D7-CCA8-56CA-6DDD-D072A4E98597}"/>
              </a:ext>
            </a:extLst>
          </p:cNvPr>
          <p:cNvSpPr>
            <a:spLocks noGrp="1"/>
          </p:cNvSpPr>
          <p:nvPr>
            <p:ph type="body" sz="quarter" idx="10" hasCustomPrompt="1"/>
          </p:nvPr>
        </p:nvSpPr>
        <p:spPr>
          <a:xfrm>
            <a:off x="11509113" y="6503510"/>
            <a:ext cx="682887" cy="354490"/>
          </a:xfrm>
        </p:spPr>
        <p:txBody>
          <a:bodyPr/>
          <a:lstStyle/>
          <a:p>
            <a:pPr lvl="0"/>
            <a:r>
              <a:rPr lang="en-US" dirty="0"/>
              <a:t>&lt;#&gt;</a:t>
            </a:r>
          </a:p>
        </p:txBody>
      </p:sp>
      <p:sp>
        <p:nvSpPr>
          <p:cNvPr id="8" name="Slide Number Placeholder 7">
            <a:extLst>
              <a:ext uri="{FF2B5EF4-FFF2-40B4-BE49-F238E27FC236}">
                <a16:creationId xmlns:a16="http://schemas.microsoft.com/office/drawing/2014/main" id="{B1A424EB-79BF-A8D8-8A45-BD2C8944B869}"/>
              </a:ext>
            </a:extLst>
          </p:cNvPr>
          <p:cNvSpPr>
            <a:spLocks noGrp="1"/>
          </p:cNvSpPr>
          <p:nvPr>
            <p:ph type="sldNum" sz="quarter" idx="11"/>
          </p:nvPr>
        </p:nvSpPr>
        <p:spPr/>
        <p:txBody>
          <a:bodyPr/>
          <a:lstStyle/>
          <a:p>
            <a:fld id="{47337B90-9918-44A7-85D1-ABD048E6B31A}" type="slidenum">
              <a:rPr lang="en-US" smtClean="0"/>
              <a:t>‹#›</a:t>
            </a:fld>
            <a:endParaRPr lang="en-US"/>
          </a:p>
        </p:txBody>
      </p:sp>
    </p:spTree>
    <p:extLst>
      <p:ext uri="{BB962C8B-B14F-4D97-AF65-F5344CB8AC3E}">
        <p14:creationId xmlns:p14="http://schemas.microsoft.com/office/powerpoint/2010/main" val="35631655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F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DFAF54-560A-433E-86B7-08B03992EC36}"/>
              </a:ext>
            </a:extLst>
          </p:cNvPr>
          <p:cNvSpPr>
            <a:spLocks noGrp="1"/>
          </p:cNvSpPr>
          <p:nvPr>
            <p:ph type="title"/>
          </p:nvPr>
        </p:nvSpPr>
        <p:spPr>
          <a:xfrm>
            <a:off x="594360" y="365126"/>
            <a:ext cx="11019571" cy="505312"/>
          </a:xfrm>
        </p:spPr>
        <p:txBody>
          <a:bodyPr/>
          <a:lstStyle/>
          <a:p>
            <a:r>
              <a:rPr lang="en-US" dirty="0"/>
              <a:t>Click to edit Master title style</a:t>
            </a:r>
          </a:p>
        </p:txBody>
      </p:sp>
      <p:sp>
        <p:nvSpPr>
          <p:cNvPr id="3" name="Slide Number Placeholder 2">
            <a:extLst>
              <a:ext uri="{FF2B5EF4-FFF2-40B4-BE49-F238E27FC236}">
                <a16:creationId xmlns:a16="http://schemas.microsoft.com/office/drawing/2014/main" id="{A2BB1F08-98DF-4ED6-A24A-35EBF2855E65}"/>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CA" smtClean="0"/>
              <a:t>‹#›</a:t>
            </a:fld>
            <a:endParaRPr lang="en-CA"/>
          </a:p>
        </p:txBody>
      </p:sp>
      <p:sp>
        <p:nvSpPr>
          <p:cNvPr id="7" name="Text Placeholder 6">
            <a:extLst>
              <a:ext uri="{FF2B5EF4-FFF2-40B4-BE49-F238E27FC236}">
                <a16:creationId xmlns:a16="http://schemas.microsoft.com/office/drawing/2014/main" id="{8B50A7B6-D099-4388-88AA-E0EE8A562C7E}"/>
              </a:ext>
            </a:extLst>
          </p:cNvPr>
          <p:cNvSpPr>
            <a:spLocks noGrp="1"/>
          </p:cNvSpPr>
          <p:nvPr>
            <p:ph type="body" sz="quarter" idx="11"/>
          </p:nvPr>
        </p:nvSpPr>
        <p:spPr>
          <a:xfrm>
            <a:off x="593725" y="1011115"/>
            <a:ext cx="11020425" cy="4570535"/>
          </a:xfrm>
        </p:spPr>
        <p:txBody>
          <a:bodyPr/>
          <a:lstStyle>
            <a:lvl1pPr>
              <a:lnSpc>
                <a:spcPct val="125000"/>
              </a:lnSpc>
              <a:defRPr/>
            </a:lvl1pPr>
            <a:lvl3pPr>
              <a:lnSpc>
                <a:spcPct val="100000"/>
              </a:lnSpc>
              <a:spcAft>
                <a:spcPts val="0"/>
              </a:spcAft>
              <a:defRPr/>
            </a:lvl3pPr>
            <a:lvl4pPr marL="747713" indent="-228600">
              <a:lnSpc>
                <a:spcPct val="100000"/>
              </a:lnSpc>
              <a:spcAft>
                <a:spcPts val="0"/>
              </a:spcAft>
              <a:defRPr/>
            </a:lvl4pPr>
            <a:lvl5pPr marL="976313" indent="-228600">
              <a:lnSpc>
                <a:spcPct val="100000"/>
              </a:lnSpc>
              <a:spcAft>
                <a:spcPts val="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a:extLst>
              <a:ext uri="{FF2B5EF4-FFF2-40B4-BE49-F238E27FC236}">
                <a16:creationId xmlns:a16="http://schemas.microsoft.com/office/drawing/2014/main" id="{E3B82C2C-A959-E56E-DA3C-11012435A9D9}"/>
              </a:ext>
            </a:extLst>
          </p:cNvPr>
          <p:cNvSpPr/>
          <p:nvPr userDrawn="1"/>
        </p:nvSpPr>
        <p:spPr>
          <a:xfrm>
            <a:off x="432265" y="334108"/>
            <a:ext cx="68897" cy="5627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161052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Start">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BC8337-E0F1-CE45-AEE3-5467EB56F199}"/>
              </a:ext>
            </a:extLst>
          </p:cNvPr>
          <p:cNvSpPr>
            <a:spLocks noGrp="1"/>
          </p:cNvSpPr>
          <p:nvPr>
            <p:ph type="ctrTitle"/>
          </p:nvPr>
        </p:nvSpPr>
        <p:spPr>
          <a:xfrm>
            <a:off x="545860" y="2794000"/>
            <a:ext cx="9144000" cy="1819274"/>
          </a:xfrm>
        </p:spPr>
        <p:txBody>
          <a:bodyPr anchor="b" anchorCtr="0">
            <a:noAutofit/>
          </a:bodyPr>
          <a:lstStyle>
            <a:lvl1pPr algn="l">
              <a:defRPr sz="5000" b="0" i="0">
                <a:solidFill>
                  <a:schemeClr val="bg1"/>
                </a:solidFill>
                <a:latin typeface="Arial" panose="020B0604020202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8C1F76E6-F11B-324B-B5B0-3BB84C991BEF}"/>
              </a:ext>
            </a:extLst>
          </p:cNvPr>
          <p:cNvSpPr>
            <a:spLocks noGrp="1"/>
          </p:cNvSpPr>
          <p:nvPr>
            <p:ph type="subTitle" idx="1"/>
          </p:nvPr>
        </p:nvSpPr>
        <p:spPr>
          <a:xfrm>
            <a:off x="545860" y="4834605"/>
            <a:ext cx="9144000" cy="915955"/>
          </a:xfrm>
          <a:prstGeom prst="rect">
            <a:avLst/>
          </a:prstGeom>
        </p:spPr>
        <p:txBody>
          <a:bodyPr lIns="0">
            <a:noAutofit/>
          </a:bodyPr>
          <a:lstStyle>
            <a:lvl1pPr marL="0" indent="0" algn="l">
              <a:lnSpc>
                <a:spcPts val="2760"/>
              </a:lnSpc>
              <a:buNone/>
              <a:defRPr sz="2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7" name="Picture 6">
            <a:extLst>
              <a:ext uri="{FF2B5EF4-FFF2-40B4-BE49-F238E27FC236}">
                <a16:creationId xmlns:a16="http://schemas.microsoft.com/office/drawing/2014/main" id="{1797A251-F213-194C-B38C-DC4A06C8F009}"/>
              </a:ext>
            </a:extLst>
          </p:cNvPr>
          <p:cNvPicPr>
            <a:picLocks noChangeAspect="1"/>
          </p:cNvPicPr>
          <p:nvPr userDrawn="1"/>
        </p:nvPicPr>
        <p:blipFill>
          <a:blip r:embed="rId2"/>
          <a:srcRect/>
          <a:stretch/>
        </p:blipFill>
        <p:spPr>
          <a:xfrm>
            <a:off x="594360" y="6031966"/>
            <a:ext cx="1244600" cy="297006"/>
          </a:xfrm>
          <a:prstGeom prst="rect">
            <a:avLst/>
          </a:prstGeom>
        </p:spPr>
      </p:pic>
      <p:sp>
        <p:nvSpPr>
          <p:cNvPr id="9" name="Slide Number Placeholder 8">
            <a:extLst>
              <a:ext uri="{FF2B5EF4-FFF2-40B4-BE49-F238E27FC236}">
                <a16:creationId xmlns:a16="http://schemas.microsoft.com/office/drawing/2014/main" id="{83880138-65D3-824A-A3DD-03D27192ACC6}"/>
              </a:ext>
            </a:extLst>
          </p:cNvPr>
          <p:cNvSpPr>
            <a:spLocks noGrp="1"/>
          </p:cNvSpPr>
          <p:nvPr>
            <p:ph type="sldNum" sz="quarter" idx="10"/>
          </p:nvPr>
        </p:nvSpPr>
        <p:spPr/>
        <p:txBody>
          <a:bodyPr/>
          <a:lstStyle>
            <a:lvl1pPr>
              <a:defRPr>
                <a:solidFill>
                  <a:schemeClr val="bg1"/>
                </a:solidFill>
              </a:defRPr>
            </a:lvl1pPr>
          </a:lstStyle>
          <a:p>
            <a:fld id="{BA55124B-CF6F-1F4A-9D08-093CB63740A0}" type="slidenum">
              <a:rPr lang="en-US" smtClean="0"/>
              <a:pPr/>
              <a:t>‹#›</a:t>
            </a:fld>
            <a:endParaRPr lang="en-US" dirty="0"/>
          </a:p>
        </p:txBody>
      </p:sp>
    </p:spTree>
    <p:extLst>
      <p:ext uri="{BB962C8B-B14F-4D97-AF65-F5344CB8AC3E}">
        <p14:creationId xmlns:p14="http://schemas.microsoft.com/office/powerpoint/2010/main" val="2725920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F5BCA7B1-4244-F24D-9551-07A8535ACE36}"/>
              </a:ext>
            </a:extLst>
          </p:cNvPr>
          <p:cNvSpPr/>
          <p:nvPr userDrawn="1"/>
        </p:nvSpPr>
        <p:spPr>
          <a:xfrm>
            <a:off x="8334703" y="1634359"/>
            <a:ext cx="3279227" cy="40149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653FB90-016C-DF49-BD88-88631B50CDC0}"/>
              </a:ext>
            </a:extLst>
          </p:cNvPr>
          <p:cNvSpPr>
            <a:spLocks noGrp="1"/>
          </p:cNvSpPr>
          <p:nvPr>
            <p:ph type="title"/>
          </p:nvPr>
        </p:nvSpPr>
        <p:spPr/>
        <p:txBody>
          <a:bodyPr/>
          <a:lstStyle/>
          <a:p>
            <a:r>
              <a:rPr lang="en-US"/>
              <a:t>Click to edit Master title style</a:t>
            </a:r>
          </a:p>
        </p:txBody>
      </p:sp>
      <p:sp>
        <p:nvSpPr>
          <p:cNvPr id="15" name="Text Placeholder 14">
            <a:extLst>
              <a:ext uri="{FF2B5EF4-FFF2-40B4-BE49-F238E27FC236}">
                <a16:creationId xmlns:a16="http://schemas.microsoft.com/office/drawing/2014/main" id="{E2932CB6-F869-AE42-A5C1-1CB1B9F5C2DB}"/>
              </a:ext>
            </a:extLst>
          </p:cNvPr>
          <p:cNvSpPr>
            <a:spLocks noGrp="1"/>
          </p:cNvSpPr>
          <p:nvPr>
            <p:ph type="body" sz="quarter" idx="12"/>
          </p:nvPr>
        </p:nvSpPr>
        <p:spPr>
          <a:xfrm>
            <a:off x="8840983" y="2170552"/>
            <a:ext cx="2301875" cy="3053089"/>
          </a:xfrm>
        </p:spPr>
        <p:txBody>
          <a:bodyPr/>
          <a:lstStyle>
            <a:lvl1pPr>
              <a:defRPr sz="1600" b="0" i="0">
                <a:solidFill>
                  <a:schemeClr val="bg1"/>
                </a:solidFill>
                <a:latin typeface="Arial" panose="020B0604020202020204" pitchFamily="34" charset="0"/>
              </a:defRPr>
            </a:lvl1pPr>
            <a:lvl2pPr>
              <a:defRPr sz="1400" b="0" i="0">
                <a:solidFill>
                  <a:schemeClr val="bg1"/>
                </a:solidFill>
                <a:latin typeface="NeueHaasGroteskDisp Pro Lt" panose="020B0204020202020204" pitchFamily="34" charset="77"/>
              </a:defRPr>
            </a:lvl2pPr>
            <a:lvl3pPr>
              <a:defRPr sz="1200" b="0" i="0">
                <a:solidFill>
                  <a:schemeClr val="bg1"/>
                </a:solidFill>
                <a:latin typeface="NeueHaasGroteskDisp Pro Lt" panose="020B0204020202020204" pitchFamily="34" charset="77"/>
              </a:defRPr>
            </a:lvl3pPr>
            <a:lvl4pPr>
              <a:defRPr sz="1100" b="0" i="0">
                <a:solidFill>
                  <a:schemeClr val="bg1"/>
                </a:solidFill>
                <a:latin typeface="NeueHaasGroteskDisp Pro Lt" panose="020B0204020202020204" pitchFamily="34" charset="77"/>
              </a:defRPr>
            </a:lvl4pPr>
            <a:lvl5pPr>
              <a:defRPr sz="1100" b="0" i="0">
                <a:solidFill>
                  <a:schemeClr val="bg1"/>
                </a:solidFill>
                <a:latin typeface="NeueHaasGroteskDisp Pro Lt" panose="020B0204020202020204" pitchFamily="34" charset="77"/>
              </a:defRPr>
            </a:lvl5pPr>
          </a:lstStyle>
          <a:p>
            <a:pPr lvl="0"/>
            <a:r>
              <a:rPr lang="en-US"/>
              <a:t>Click to edit Master text styles</a:t>
            </a:r>
          </a:p>
        </p:txBody>
      </p:sp>
      <p:sp>
        <p:nvSpPr>
          <p:cNvPr id="23" name="Content Placeholder 21">
            <a:extLst>
              <a:ext uri="{FF2B5EF4-FFF2-40B4-BE49-F238E27FC236}">
                <a16:creationId xmlns:a16="http://schemas.microsoft.com/office/drawing/2014/main" id="{BA87EF3E-B35B-F74B-9806-F4520615E22B}"/>
              </a:ext>
            </a:extLst>
          </p:cNvPr>
          <p:cNvSpPr>
            <a:spLocks noGrp="1"/>
          </p:cNvSpPr>
          <p:nvPr>
            <p:ph sz="quarter" idx="14"/>
          </p:nvPr>
        </p:nvSpPr>
        <p:spPr>
          <a:xfrm>
            <a:off x="593725" y="1635125"/>
            <a:ext cx="6950075" cy="4014788"/>
          </a:xfrm>
        </p:spPr>
        <p:txBody>
          <a:bodyPr/>
          <a:lstStyle>
            <a:lvl1pPr>
              <a:lnSpc>
                <a:spcPct val="150000"/>
              </a:lnSpc>
              <a:spcAft>
                <a:spcPts val="600"/>
              </a:spcAft>
              <a:defRPr/>
            </a:lvl1pPr>
            <a:lvl2pPr>
              <a:lnSpc>
                <a:spcPct val="150000"/>
              </a:lnSpc>
              <a:spcAft>
                <a:spcPts val="600"/>
              </a:spcAft>
              <a:defRPr/>
            </a:lvl2pPr>
            <a:lvl3pPr>
              <a:lnSpc>
                <a:spcPct val="150000"/>
              </a:lnSpc>
              <a:spcAft>
                <a:spcPts val="600"/>
              </a:spcAft>
              <a:defRPr/>
            </a:lvl3pPr>
          </a:lstStyle>
          <a:p>
            <a:pPr lvl="0"/>
            <a:r>
              <a:rPr lang="en-US" dirty="0"/>
              <a:t>Click to edit Master text styles</a:t>
            </a:r>
          </a:p>
          <a:p>
            <a:pPr lvl="1"/>
            <a:r>
              <a:rPr lang="en-US" dirty="0"/>
              <a:t>Second level</a:t>
            </a:r>
          </a:p>
          <a:p>
            <a:pPr lvl="2"/>
            <a:r>
              <a:rPr lang="en-US" dirty="0"/>
              <a:t>Third level</a:t>
            </a:r>
          </a:p>
        </p:txBody>
      </p:sp>
      <p:sp>
        <p:nvSpPr>
          <p:cNvPr id="24" name="Slide Number Placeholder 23">
            <a:extLst>
              <a:ext uri="{FF2B5EF4-FFF2-40B4-BE49-F238E27FC236}">
                <a16:creationId xmlns:a16="http://schemas.microsoft.com/office/drawing/2014/main" id="{9E2268C1-4F09-B148-A169-56B3FC451BAD}"/>
              </a:ext>
            </a:extLst>
          </p:cNvPr>
          <p:cNvSpPr>
            <a:spLocks noGrp="1"/>
          </p:cNvSpPr>
          <p:nvPr>
            <p:ph type="sldNum" sz="quarter" idx="15"/>
          </p:nvPr>
        </p:nvSpPr>
        <p:spPr/>
        <p:txBody>
          <a:bodyPr/>
          <a:lstStyle/>
          <a:p>
            <a:fld id="{BA55124B-CF6F-1F4A-9D08-093CB63740A0}" type="slidenum">
              <a:rPr lang="en-US" smtClean="0"/>
              <a:pPr/>
              <a:t>‹#›</a:t>
            </a:fld>
            <a:endParaRPr lang="en-US" dirty="0"/>
          </a:p>
        </p:txBody>
      </p:sp>
    </p:spTree>
    <p:extLst>
      <p:ext uri="{BB962C8B-B14F-4D97-AF65-F5344CB8AC3E}">
        <p14:creationId xmlns:p14="http://schemas.microsoft.com/office/powerpoint/2010/main" val="31613203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3FB90-016C-DF49-BD88-88631B50CDC0}"/>
              </a:ext>
            </a:extLst>
          </p:cNvPr>
          <p:cNvSpPr>
            <a:spLocks noGrp="1"/>
          </p:cNvSpPr>
          <p:nvPr>
            <p:ph type="title"/>
          </p:nvPr>
        </p:nvSpPr>
        <p:spPr/>
        <p:txBody>
          <a:bodyPr/>
          <a:lstStyle/>
          <a:p>
            <a:r>
              <a:rPr lang="en-US"/>
              <a:t>Click to edit Master title style</a:t>
            </a:r>
          </a:p>
        </p:txBody>
      </p:sp>
      <p:sp>
        <p:nvSpPr>
          <p:cNvPr id="10" name="Content Placeholder 19">
            <a:extLst>
              <a:ext uri="{FF2B5EF4-FFF2-40B4-BE49-F238E27FC236}">
                <a16:creationId xmlns:a16="http://schemas.microsoft.com/office/drawing/2014/main" id="{FE820578-42A3-6C4C-AAE4-7F61ED25C46C}"/>
              </a:ext>
            </a:extLst>
          </p:cNvPr>
          <p:cNvSpPr>
            <a:spLocks noGrp="1"/>
          </p:cNvSpPr>
          <p:nvPr>
            <p:ph sz="quarter" idx="14"/>
          </p:nvPr>
        </p:nvSpPr>
        <p:spPr>
          <a:xfrm>
            <a:off x="6385560" y="1635125"/>
            <a:ext cx="5228371" cy="4014788"/>
          </a:xfrm>
        </p:spPr>
        <p:txBody>
          <a:bodyPr/>
          <a:lstStyle/>
          <a:p>
            <a:pPr lvl="0"/>
            <a:r>
              <a:rPr lang="en-US"/>
              <a:t>Click to edit Master text styles</a:t>
            </a:r>
          </a:p>
          <a:p>
            <a:pPr lvl="1"/>
            <a:r>
              <a:rPr lang="en-US"/>
              <a:t>Second level</a:t>
            </a:r>
          </a:p>
          <a:p>
            <a:pPr lvl="2"/>
            <a:r>
              <a:rPr lang="en-US"/>
              <a:t>Third level</a:t>
            </a:r>
          </a:p>
        </p:txBody>
      </p:sp>
      <p:sp>
        <p:nvSpPr>
          <p:cNvPr id="14" name="Content Placeholder 21">
            <a:extLst>
              <a:ext uri="{FF2B5EF4-FFF2-40B4-BE49-F238E27FC236}">
                <a16:creationId xmlns:a16="http://schemas.microsoft.com/office/drawing/2014/main" id="{C82B317F-853E-7647-BBB8-3140E5F51674}"/>
              </a:ext>
            </a:extLst>
          </p:cNvPr>
          <p:cNvSpPr>
            <a:spLocks noGrp="1"/>
          </p:cNvSpPr>
          <p:nvPr>
            <p:ph sz="quarter" idx="15"/>
          </p:nvPr>
        </p:nvSpPr>
        <p:spPr>
          <a:xfrm>
            <a:off x="593726" y="1635125"/>
            <a:ext cx="5228372" cy="4014788"/>
          </a:xfrm>
        </p:spPr>
        <p:txBody>
          <a:bodyPr/>
          <a:lstStyle>
            <a:lvl1pPr>
              <a:lnSpc>
                <a:spcPct val="150000"/>
              </a:lnSpc>
              <a:spcAft>
                <a:spcPts val="600"/>
              </a:spcAft>
              <a:defRPr/>
            </a:lvl1pPr>
            <a:lvl2pPr>
              <a:lnSpc>
                <a:spcPct val="150000"/>
              </a:lnSpc>
              <a:spcAft>
                <a:spcPts val="600"/>
              </a:spcAft>
              <a:defRPr/>
            </a:lvl2pPr>
            <a:lvl3pPr>
              <a:lnSpc>
                <a:spcPct val="150000"/>
              </a:lnSpc>
              <a:spcAft>
                <a:spcPts val="600"/>
              </a:spcAft>
              <a:defRPr/>
            </a:lvl3pPr>
          </a:lstStyle>
          <a:p>
            <a:pPr lvl="0"/>
            <a:r>
              <a:rPr lang="en-US"/>
              <a:t>Click to 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7CD5DA12-AB34-0641-ACB0-35E2D572EF80}"/>
              </a:ext>
            </a:extLst>
          </p:cNvPr>
          <p:cNvSpPr>
            <a:spLocks noGrp="1"/>
          </p:cNvSpPr>
          <p:nvPr>
            <p:ph type="sldNum" sz="quarter" idx="16"/>
          </p:nvPr>
        </p:nvSpPr>
        <p:spPr/>
        <p:txBody>
          <a:bodyPr/>
          <a:lstStyle/>
          <a:p>
            <a:fld id="{BA55124B-CF6F-1F4A-9D08-093CB63740A0}" type="slidenum">
              <a:rPr lang="en-US" smtClean="0"/>
              <a:pPr/>
              <a:t>‹#›</a:t>
            </a:fld>
            <a:endParaRPr lang="en-US" dirty="0"/>
          </a:p>
        </p:txBody>
      </p:sp>
    </p:spTree>
    <p:extLst>
      <p:ext uri="{BB962C8B-B14F-4D97-AF65-F5344CB8AC3E}">
        <p14:creationId xmlns:p14="http://schemas.microsoft.com/office/powerpoint/2010/main" val="1957480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3FB90-016C-DF49-BD88-88631B50CDC0}"/>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10" name="Content Placeholder 19">
            <a:extLst>
              <a:ext uri="{FF2B5EF4-FFF2-40B4-BE49-F238E27FC236}">
                <a16:creationId xmlns:a16="http://schemas.microsoft.com/office/drawing/2014/main" id="{FE820578-42A3-6C4C-AAE4-7F61ED25C46C}"/>
              </a:ext>
            </a:extLst>
          </p:cNvPr>
          <p:cNvSpPr>
            <a:spLocks noGrp="1"/>
          </p:cNvSpPr>
          <p:nvPr>
            <p:ph sz="quarter" idx="14"/>
          </p:nvPr>
        </p:nvSpPr>
        <p:spPr>
          <a:xfrm>
            <a:off x="6385560" y="1635125"/>
            <a:ext cx="5228371" cy="4014788"/>
          </a:xfrm>
        </p:spPr>
        <p:txBody>
          <a:bodyPr/>
          <a:lstStyle>
            <a:lvl1pPr>
              <a:defRPr>
                <a:solidFill>
                  <a:schemeClr val="bg1"/>
                </a:solidFill>
              </a:defRPr>
            </a:lvl1pPr>
            <a:lvl2pPr>
              <a:defRPr>
                <a:solidFill>
                  <a:schemeClr val="bg1"/>
                </a:solidFill>
              </a:defRPr>
            </a:lvl2pPr>
            <a:lvl3pPr>
              <a:defRPr>
                <a:solidFill>
                  <a:schemeClr val="bg1"/>
                </a:solidFill>
              </a:defRPr>
            </a:lvl3pPr>
          </a:lstStyle>
          <a:p>
            <a:pPr lvl="0"/>
            <a:r>
              <a:rPr lang="en-US"/>
              <a:t>Click to edit Master text styles</a:t>
            </a:r>
          </a:p>
          <a:p>
            <a:pPr lvl="1"/>
            <a:r>
              <a:rPr lang="en-US"/>
              <a:t>Second level</a:t>
            </a:r>
          </a:p>
          <a:p>
            <a:pPr lvl="2"/>
            <a:r>
              <a:rPr lang="en-US"/>
              <a:t>Third level</a:t>
            </a:r>
          </a:p>
        </p:txBody>
      </p:sp>
      <p:sp>
        <p:nvSpPr>
          <p:cNvPr id="14" name="Content Placeholder 21">
            <a:extLst>
              <a:ext uri="{FF2B5EF4-FFF2-40B4-BE49-F238E27FC236}">
                <a16:creationId xmlns:a16="http://schemas.microsoft.com/office/drawing/2014/main" id="{C82B317F-853E-7647-BBB8-3140E5F51674}"/>
              </a:ext>
            </a:extLst>
          </p:cNvPr>
          <p:cNvSpPr>
            <a:spLocks noGrp="1"/>
          </p:cNvSpPr>
          <p:nvPr>
            <p:ph sz="quarter" idx="15"/>
          </p:nvPr>
        </p:nvSpPr>
        <p:spPr>
          <a:xfrm>
            <a:off x="593726" y="1635125"/>
            <a:ext cx="5228372" cy="4014788"/>
          </a:xfrm>
        </p:spPr>
        <p:txBody>
          <a:bodyPr/>
          <a:lstStyle>
            <a:lvl1pPr>
              <a:defRPr>
                <a:solidFill>
                  <a:schemeClr val="bg1"/>
                </a:solidFill>
              </a:defRPr>
            </a:lvl1pPr>
            <a:lvl2pPr>
              <a:defRPr>
                <a:solidFill>
                  <a:schemeClr val="bg1"/>
                </a:solidFill>
              </a:defRPr>
            </a:lvl2pPr>
            <a:lvl3pPr>
              <a:defRPr>
                <a:solidFill>
                  <a:schemeClr val="bg1"/>
                </a:solidFill>
              </a:defRPr>
            </a:lvl3pPr>
          </a:lstStyle>
          <a:p>
            <a:pPr lvl="0"/>
            <a:r>
              <a:rPr lang="en-US"/>
              <a:t>Click to 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7CD5DA12-AB34-0641-ACB0-35E2D572EF80}"/>
              </a:ext>
            </a:extLst>
          </p:cNvPr>
          <p:cNvSpPr>
            <a:spLocks noGrp="1"/>
          </p:cNvSpPr>
          <p:nvPr>
            <p:ph type="sldNum" sz="quarter" idx="16"/>
          </p:nvPr>
        </p:nvSpPr>
        <p:spPr/>
        <p:txBody>
          <a:bodyPr/>
          <a:lstStyle>
            <a:lvl1pPr>
              <a:defRPr>
                <a:solidFill>
                  <a:schemeClr val="bg1"/>
                </a:solidFill>
              </a:defRPr>
            </a:lvl1pPr>
          </a:lstStyle>
          <a:p>
            <a:fld id="{BA55124B-CF6F-1F4A-9D08-093CB63740A0}" type="slidenum">
              <a:rPr lang="en-US" smtClean="0"/>
              <a:pPr/>
              <a:t>‹#›</a:t>
            </a:fld>
            <a:endParaRPr lang="en-US" dirty="0"/>
          </a:p>
        </p:txBody>
      </p:sp>
      <p:pic>
        <p:nvPicPr>
          <p:cNvPr id="8" name="Picture 7">
            <a:extLst>
              <a:ext uri="{FF2B5EF4-FFF2-40B4-BE49-F238E27FC236}">
                <a16:creationId xmlns:a16="http://schemas.microsoft.com/office/drawing/2014/main" id="{70A54D38-59D1-F44A-801D-936DD632EAF1}"/>
              </a:ext>
            </a:extLst>
          </p:cNvPr>
          <p:cNvPicPr>
            <a:picLocks noChangeAspect="1"/>
          </p:cNvPicPr>
          <p:nvPr userDrawn="1"/>
        </p:nvPicPr>
        <p:blipFill>
          <a:blip r:embed="rId2"/>
          <a:srcRect/>
          <a:stretch/>
        </p:blipFill>
        <p:spPr>
          <a:xfrm>
            <a:off x="594360" y="6031966"/>
            <a:ext cx="1244600" cy="297006"/>
          </a:xfrm>
          <a:prstGeom prst="rect">
            <a:avLst/>
          </a:prstGeom>
        </p:spPr>
      </p:pic>
    </p:spTree>
    <p:extLst>
      <p:ext uri="{BB962C8B-B14F-4D97-AF65-F5344CB8AC3E}">
        <p14:creationId xmlns:p14="http://schemas.microsoft.com/office/powerpoint/2010/main" val="3825925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hree Column + Heading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3FB90-016C-DF49-BD88-88631B50CDC0}"/>
              </a:ext>
            </a:extLst>
          </p:cNvPr>
          <p:cNvSpPr>
            <a:spLocks noGrp="1"/>
          </p:cNvSpPr>
          <p:nvPr>
            <p:ph type="title"/>
          </p:nvPr>
        </p:nvSpPr>
        <p:spPr/>
        <p:txBody>
          <a:bodyPr/>
          <a:lstStyle/>
          <a:p>
            <a:r>
              <a:rPr lang="en-US"/>
              <a:t>Click to edit Master title style</a:t>
            </a:r>
          </a:p>
        </p:txBody>
      </p:sp>
      <p:sp>
        <p:nvSpPr>
          <p:cNvPr id="9" name="Content Placeholder 21">
            <a:extLst>
              <a:ext uri="{FF2B5EF4-FFF2-40B4-BE49-F238E27FC236}">
                <a16:creationId xmlns:a16="http://schemas.microsoft.com/office/drawing/2014/main" id="{15E7CCE5-2F00-C741-B061-C42C808A8EEF}"/>
              </a:ext>
            </a:extLst>
          </p:cNvPr>
          <p:cNvSpPr>
            <a:spLocks noGrp="1"/>
          </p:cNvSpPr>
          <p:nvPr>
            <p:ph sz="quarter" idx="15"/>
          </p:nvPr>
        </p:nvSpPr>
        <p:spPr>
          <a:xfrm>
            <a:off x="583217" y="2430162"/>
            <a:ext cx="3274081" cy="3219750"/>
          </a:xfrm>
        </p:spPr>
        <p:txBody>
          <a:bodyPr/>
          <a:lstStyle>
            <a:lvl1pPr>
              <a:lnSpc>
                <a:spcPct val="150000"/>
              </a:lnSpc>
              <a:spcAft>
                <a:spcPts val="600"/>
              </a:spcAft>
              <a:defRPr/>
            </a:lvl1pPr>
            <a:lvl2pPr>
              <a:lnSpc>
                <a:spcPct val="150000"/>
              </a:lnSpc>
              <a:spcAft>
                <a:spcPts val="600"/>
              </a:spcAft>
              <a:defRPr/>
            </a:lvl2pPr>
            <a:lvl3pPr>
              <a:lnSpc>
                <a:spcPct val="150000"/>
              </a:lnSpc>
              <a:spcAft>
                <a:spcPts val="600"/>
              </a:spcAft>
              <a:defRPr/>
            </a:lvl3pPr>
          </a:lstStyle>
          <a:p>
            <a:pPr lvl="0"/>
            <a:r>
              <a:rPr lang="en-US"/>
              <a:t>Click to edit Master text styles</a:t>
            </a:r>
          </a:p>
          <a:p>
            <a:pPr lvl="1"/>
            <a:r>
              <a:rPr lang="en-US"/>
              <a:t>Second level</a:t>
            </a:r>
          </a:p>
          <a:p>
            <a:pPr lvl="2"/>
            <a:r>
              <a:rPr lang="en-US"/>
              <a:t>Third level</a:t>
            </a:r>
          </a:p>
        </p:txBody>
      </p:sp>
      <p:sp>
        <p:nvSpPr>
          <p:cNvPr id="10" name="Content Placeholder 21">
            <a:extLst>
              <a:ext uri="{FF2B5EF4-FFF2-40B4-BE49-F238E27FC236}">
                <a16:creationId xmlns:a16="http://schemas.microsoft.com/office/drawing/2014/main" id="{3CF728AF-37EB-B342-A092-A530FC1803AF}"/>
              </a:ext>
            </a:extLst>
          </p:cNvPr>
          <p:cNvSpPr>
            <a:spLocks noGrp="1"/>
          </p:cNvSpPr>
          <p:nvPr>
            <p:ph sz="quarter" idx="16"/>
          </p:nvPr>
        </p:nvSpPr>
        <p:spPr>
          <a:xfrm>
            <a:off x="4467104" y="2430162"/>
            <a:ext cx="3274081" cy="3219750"/>
          </a:xfrm>
        </p:spPr>
        <p:txBody>
          <a:bodyPr/>
          <a:lstStyle/>
          <a:p>
            <a:pPr lvl="0"/>
            <a:r>
              <a:rPr lang="en-US"/>
              <a:t>Click to edit Master text styles</a:t>
            </a:r>
          </a:p>
          <a:p>
            <a:pPr lvl="1"/>
            <a:r>
              <a:rPr lang="en-US"/>
              <a:t>Second level</a:t>
            </a:r>
          </a:p>
          <a:p>
            <a:pPr lvl="2"/>
            <a:r>
              <a:rPr lang="en-US"/>
              <a:t>Third level</a:t>
            </a:r>
          </a:p>
        </p:txBody>
      </p:sp>
      <p:sp>
        <p:nvSpPr>
          <p:cNvPr id="12" name="Content Placeholder 21">
            <a:extLst>
              <a:ext uri="{FF2B5EF4-FFF2-40B4-BE49-F238E27FC236}">
                <a16:creationId xmlns:a16="http://schemas.microsoft.com/office/drawing/2014/main" id="{7216E527-F14E-CB48-AEEA-D8355E5079EC}"/>
              </a:ext>
            </a:extLst>
          </p:cNvPr>
          <p:cNvSpPr>
            <a:spLocks noGrp="1"/>
          </p:cNvSpPr>
          <p:nvPr>
            <p:ph sz="quarter" idx="17"/>
          </p:nvPr>
        </p:nvSpPr>
        <p:spPr>
          <a:xfrm>
            <a:off x="8334702" y="2430162"/>
            <a:ext cx="3274081" cy="3219750"/>
          </a:xfrm>
        </p:spPr>
        <p:txBody>
          <a:bodyPr/>
          <a:lstStyle/>
          <a:p>
            <a:pPr lvl="0"/>
            <a:r>
              <a:rPr lang="en-US"/>
              <a:t>Click to 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66D91E48-A385-FE41-9A9D-7AC8BAFF1980}"/>
              </a:ext>
            </a:extLst>
          </p:cNvPr>
          <p:cNvSpPr>
            <a:spLocks noGrp="1"/>
          </p:cNvSpPr>
          <p:nvPr>
            <p:ph type="sldNum" sz="quarter" idx="18"/>
          </p:nvPr>
        </p:nvSpPr>
        <p:spPr/>
        <p:txBody>
          <a:bodyPr/>
          <a:lstStyle/>
          <a:p>
            <a:fld id="{BA55124B-CF6F-1F4A-9D08-093CB63740A0}" type="slidenum">
              <a:rPr lang="en-US" smtClean="0"/>
              <a:pPr/>
              <a:t>‹#›</a:t>
            </a:fld>
            <a:endParaRPr lang="en-US" dirty="0"/>
          </a:p>
        </p:txBody>
      </p:sp>
      <p:sp>
        <p:nvSpPr>
          <p:cNvPr id="5" name="Text Placeholder 4">
            <a:extLst>
              <a:ext uri="{FF2B5EF4-FFF2-40B4-BE49-F238E27FC236}">
                <a16:creationId xmlns:a16="http://schemas.microsoft.com/office/drawing/2014/main" id="{2284D8FD-F60F-4344-809E-85BA7D862147}"/>
              </a:ext>
            </a:extLst>
          </p:cNvPr>
          <p:cNvSpPr>
            <a:spLocks noGrp="1"/>
          </p:cNvSpPr>
          <p:nvPr>
            <p:ph type="body" sz="quarter" idx="19"/>
          </p:nvPr>
        </p:nvSpPr>
        <p:spPr>
          <a:xfrm>
            <a:off x="582613" y="1677036"/>
            <a:ext cx="3275012" cy="396875"/>
          </a:xfrm>
        </p:spPr>
        <p:txBody>
          <a:bodyPr/>
          <a:lstStyle>
            <a:lvl1pPr>
              <a:defRPr sz="1800" b="1">
                <a:solidFill>
                  <a:schemeClr val="tx2"/>
                </a:solidFill>
              </a:defRPr>
            </a:lvl1pPr>
          </a:lstStyle>
          <a:p>
            <a:pPr lvl="0"/>
            <a:r>
              <a:rPr lang="en-US"/>
              <a:t>Click to edit Master text styles</a:t>
            </a:r>
          </a:p>
        </p:txBody>
      </p:sp>
      <p:sp>
        <p:nvSpPr>
          <p:cNvPr id="15" name="Text Placeholder 4">
            <a:extLst>
              <a:ext uri="{FF2B5EF4-FFF2-40B4-BE49-F238E27FC236}">
                <a16:creationId xmlns:a16="http://schemas.microsoft.com/office/drawing/2014/main" id="{AD8B508B-11A3-2E4C-9D1F-ABC383DECF99}"/>
              </a:ext>
            </a:extLst>
          </p:cNvPr>
          <p:cNvSpPr>
            <a:spLocks noGrp="1"/>
          </p:cNvSpPr>
          <p:nvPr>
            <p:ph type="body" sz="quarter" idx="20"/>
          </p:nvPr>
        </p:nvSpPr>
        <p:spPr>
          <a:xfrm>
            <a:off x="4461704" y="1677036"/>
            <a:ext cx="3275012" cy="396875"/>
          </a:xfrm>
        </p:spPr>
        <p:txBody>
          <a:bodyPr/>
          <a:lstStyle>
            <a:lvl1pPr>
              <a:defRPr sz="1800" b="1">
                <a:solidFill>
                  <a:schemeClr val="tx2"/>
                </a:solidFill>
              </a:defRPr>
            </a:lvl1pPr>
          </a:lstStyle>
          <a:p>
            <a:pPr lvl="0"/>
            <a:r>
              <a:rPr lang="en-US"/>
              <a:t>Click to edit Master text styles</a:t>
            </a:r>
          </a:p>
        </p:txBody>
      </p:sp>
      <p:sp>
        <p:nvSpPr>
          <p:cNvPr id="16" name="Text Placeholder 4">
            <a:extLst>
              <a:ext uri="{FF2B5EF4-FFF2-40B4-BE49-F238E27FC236}">
                <a16:creationId xmlns:a16="http://schemas.microsoft.com/office/drawing/2014/main" id="{EE0FC687-B8D8-4F42-96B9-E3D84D3DC579}"/>
              </a:ext>
            </a:extLst>
          </p:cNvPr>
          <p:cNvSpPr>
            <a:spLocks noGrp="1"/>
          </p:cNvSpPr>
          <p:nvPr>
            <p:ph type="body" sz="quarter" idx="21"/>
          </p:nvPr>
        </p:nvSpPr>
        <p:spPr>
          <a:xfrm>
            <a:off x="8332841" y="1677036"/>
            <a:ext cx="3275012" cy="396875"/>
          </a:xfrm>
        </p:spPr>
        <p:txBody>
          <a:bodyPr/>
          <a:lstStyle>
            <a:lvl1pPr>
              <a:defRPr sz="1800" b="1">
                <a:solidFill>
                  <a:schemeClr val="tx2"/>
                </a:solidFill>
              </a:defRPr>
            </a:lvl1pPr>
          </a:lstStyle>
          <a:p>
            <a:pPr lvl="0"/>
            <a:r>
              <a:rPr lang="en-US"/>
              <a:t>Click to edit Master text styles</a:t>
            </a:r>
          </a:p>
        </p:txBody>
      </p:sp>
    </p:spTree>
    <p:extLst>
      <p:ext uri="{BB962C8B-B14F-4D97-AF65-F5344CB8AC3E}">
        <p14:creationId xmlns:p14="http://schemas.microsoft.com/office/powerpoint/2010/main" val="39572382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3FB90-016C-DF49-BD88-88631B50CDC0}"/>
              </a:ext>
            </a:extLst>
          </p:cNvPr>
          <p:cNvSpPr>
            <a:spLocks noGrp="1"/>
          </p:cNvSpPr>
          <p:nvPr>
            <p:ph type="title"/>
          </p:nvPr>
        </p:nvSpPr>
        <p:spPr/>
        <p:txBody>
          <a:bodyPr/>
          <a:lstStyle/>
          <a:p>
            <a:r>
              <a:rPr lang="en-US"/>
              <a:t>Click to edit Master title style</a:t>
            </a:r>
          </a:p>
        </p:txBody>
      </p:sp>
      <p:sp>
        <p:nvSpPr>
          <p:cNvPr id="9" name="Content Placeholder 21">
            <a:extLst>
              <a:ext uri="{FF2B5EF4-FFF2-40B4-BE49-F238E27FC236}">
                <a16:creationId xmlns:a16="http://schemas.microsoft.com/office/drawing/2014/main" id="{15E7CCE5-2F00-C741-B061-C42C808A8EEF}"/>
              </a:ext>
            </a:extLst>
          </p:cNvPr>
          <p:cNvSpPr>
            <a:spLocks noGrp="1"/>
          </p:cNvSpPr>
          <p:nvPr>
            <p:ph sz="quarter" idx="15"/>
          </p:nvPr>
        </p:nvSpPr>
        <p:spPr>
          <a:xfrm>
            <a:off x="583217" y="1635125"/>
            <a:ext cx="3274081" cy="4014788"/>
          </a:xfrm>
        </p:spPr>
        <p:txBody>
          <a:bodyPr/>
          <a:lstStyle/>
          <a:p>
            <a:pPr lvl="0"/>
            <a:r>
              <a:rPr lang="en-US"/>
              <a:t>Click to edit Master text styles</a:t>
            </a:r>
          </a:p>
          <a:p>
            <a:pPr lvl="1"/>
            <a:r>
              <a:rPr lang="en-US"/>
              <a:t>Second level</a:t>
            </a:r>
          </a:p>
          <a:p>
            <a:pPr lvl="2"/>
            <a:r>
              <a:rPr lang="en-US"/>
              <a:t>Third level</a:t>
            </a:r>
          </a:p>
        </p:txBody>
      </p:sp>
      <p:sp>
        <p:nvSpPr>
          <p:cNvPr id="10" name="Content Placeholder 21">
            <a:extLst>
              <a:ext uri="{FF2B5EF4-FFF2-40B4-BE49-F238E27FC236}">
                <a16:creationId xmlns:a16="http://schemas.microsoft.com/office/drawing/2014/main" id="{3CF728AF-37EB-B342-A092-A530FC1803AF}"/>
              </a:ext>
            </a:extLst>
          </p:cNvPr>
          <p:cNvSpPr>
            <a:spLocks noGrp="1"/>
          </p:cNvSpPr>
          <p:nvPr>
            <p:ph sz="quarter" idx="16"/>
          </p:nvPr>
        </p:nvSpPr>
        <p:spPr>
          <a:xfrm>
            <a:off x="4467104" y="1635125"/>
            <a:ext cx="3274081" cy="4014788"/>
          </a:xfrm>
        </p:spPr>
        <p:txBody>
          <a:bodyPr/>
          <a:lstStyle/>
          <a:p>
            <a:pPr lvl="0"/>
            <a:r>
              <a:rPr lang="en-US"/>
              <a:t>Click to edit Master text styles</a:t>
            </a:r>
          </a:p>
          <a:p>
            <a:pPr lvl="1"/>
            <a:r>
              <a:rPr lang="en-US"/>
              <a:t>Second level</a:t>
            </a:r>
          </a:p>
          <a:p>
            <a:pPr lvl="2"/>
            <a:r>
              <a:rPr lang="en-US"/>
              <a:t>Third level</a:t>
            </a:r>
          </a:p>
        </p:txBody>
      </p:sp>
      <p:sp>
        <p:nvSpPr>
          <p:cNvPr id="12" name="Content Placeholder 21">
            <a:extLst>
              <a:ext uri="{FF2B5EF4-FFF2-40B4-BE49-F238E27FC236}">
                <a16:creationId xmlns:a16="http://schemas.microsoft.com/office/drawing/2014/main" id="{7216E527-F14E-CB48-AEEA-D8355E5079EC}"/>
              </a:ext>
            </a:extLst>
          </p:cNvPr>
          <p:cNvSpPr>
            <a:spLocks noGrp="1"/>
          </p:cNvSpPr>
          <p:nvPr>
            <p:ph sz="quarter" idx="17"/>
          </p:nvPr>
        </p:nvSpPr>
        <p:spPr>
          <a:xfrm>
            <a:off x="8334702" y="1635125"/>
            <a:ext cx="3274081" cy="4014788"/>
          </a:xfrm>
        </p:spPr>
        <p:txBody>
          <a:bodyPr/>
          <a:lstStyle/>
          <a:p>
            <a:pPr lvl="0"/>
            <a:r>
              <a:rPr lang="en-US"/>
              <a:t>Click to 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66D91E48-A385-FE41-9A9D-7AC8BAFF1980}"/>
              </a:ext>
            </a:extLst>
          </p:cNvPr>
          <p:cNvSpPr>
            <a:spLocks noGrp="1"/>
          </p:cNvSpPr>
          <p:nvPr>
            <p:ph type="sldNum" sz="quarter" idx="18"/>
          </p:nvPr>
        </p:nvSpPr>
        <p:spPr/>
        <p:txBody>
          <a:bodyPr/>
          <a:lstStyle/>
          <a:p>
            <a:fld id="{BA55124B-CF6F-1F4A-9D08-093CB63740A0}" type="slidenum">
              <a:rPr lang="en-US" smtClean="0"/>
              <a:pPr/>
              <a:t>‹#›</a:t>
            </a:fld>
            <a:endParaRPr lang="en-US" dirty="0"/>
          </a:p>
        </p:txBody>
      </p:sp>
    </p:spTree>
    <p:extLst>
      <p:ext uri="{BB962C8B-B14F-4D97-AF65-F5344CB8AC3E}">
        <p14:creationId xmlns:p14="http://schemas.microsoft.com/office/powerpoint/2010/main" val="41731552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 Blue Box">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F5BCA7B1-4244-F24D-9551-07A8535ACE36}"/>
              </a:ext>
            </a:extLst>
          </p:cNvPr>
          <p:cNvSpPr/>
          <p:nvPr userDrawn="1"/>
        </p:nvSpPr>
        <p:spPr>
          <a:xfrm>
            <a:off x="8334703" y="1634359"/>
            <a:ext cx="3279227" cy="40149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653FB90-016C-DF49-BD88-88631B50CDC0}"/>
              </a:ext>
            </a:extLst>
          </p:cNvPr>
          <p:cNvSpPr>
            <a:spLocks noGrp="1"/>
          </p:cNvSpPr>
          <p:nvPr>
            <p:ph type="title"/>
          </p:nvPr>
        </p:nvSpPr>
        <p:spPr/>
        <p:txBody>
          <a:bodyPr/>
          <a:lstStyle/>
          <a:p>
            <a:r>
              <a:rPr lang="en-US"/>
              <a:t>Click to edit Master title style</a:t>
            </a:r>
          </a:p>
        </p:txBody>
      </p:sp>
      <p:sp>
        <p:nvSpPr>
          <p:cNvPr id="15" name="Text Placeholder 14">
            <a:extLst>
              <a:ext uri="{FF2B5EF4-FFF2-40B4-BE49-F238E27FC236}">
                <a16:creationId xmlns:a16="http://schemas.microsoft.com/office/drawing/2014/main" id="{E2932CB6-F869-AE42-A5C1-1CB1B9F5C2DB}"/>
              </a:ext>
            </a:extLst>
          </p:cNvPr>
          <p:cNvSpPr>
            <a:spLocks noGrp="1"/>
          </p:cNvSpPr>
          <p:nvPr>
            <p:ph type="body" sz="quarter" idx="12"/>
          </p:nvPr>
        </p:nvSpPr>
        <p:spPr>
          <a:xfrm>
            <a:off x="8840983" y="2170552"/>
            <a:ext cx="2301875" cy="3053089"/>
          </a:xfrm>
        </p:spPr>
        <p:txBody>
          <a:bodyPr/>
          <a:lstStyle>
            <a:lvl1pPr>
              <a:defRPr sz="1600" b="0" i="0">
                <a:solidFill>
                  <a:schemeClr val="bg1"/>
                </a:solidFill>
                <a:latin typeface="Arial" panose="020B0604020202020204" pitchFamily="34" charset="0"/>
              </a:defRPr>
            </a:lvl1pPr>
            <a:lvl2pPr>
              <a:defRPr sz="1400" b="0" i="0">
                <a:solidFill>
                  <a:schemeClr val="bg1"/>
                </a:solidFill>
                <a:latin typeface="NeueHaasGroteskDisp Pro Lt" panose="020B0204020202020204" pitchFamily="34" charset="77"/>
              </a:defRPr>
            </a:lvl2pPr>
            <a:lvl3pPr>
              <a:defRPr sz="1200" b="0" i="0">
                <a:solidFill>
                  <a:schemeClr val="bg1"/>
                </a:solidFill>
                <a:latin typeface="NeueHaasGroteskDisp Pro Lt" panose="020B0204020202020204" pitchFamily="34" charset="77"/>
              </a:defRPr>
            </a:lvl3pPr>
            <a:lvl4pPr>
              <a:defRPr sz="1100" b="0" i="0">
                <a:solidFill>
                  <a:schemeClr val="bg1"/>
                </a:solidFill>
                <a:latin typeface="NeueHaasGroteskDisp Pro Lt" panose="020B0204020202020204" pitchFamily="34" charset="77"/>
              </a:defRPr>
            </a:lvl4pPr>
            <a:lvl5pPr>
              <a:defRPr sz="1100" b="0" i="0">
                <a:solidFill>
                  <a:schemeClr val="bg1"/>
                </a:solidFill>
                <a:latin typeface="NeueHaasGroteskDisp Pro Lt" panose="020B0204020202020204" pitchFamily="34" charset="77"/>
              </a:defRPr>
            </a:lvl5pPr>
          </a:lstStyle>
          <a:p>
            <a:pPr lvl="0"/>
            <a:r>
              <a:rPr lang="en-US"/>
              <a:t>Click to edit Master text styles</a:t>
            </a:r>
          </a:p>
        </p:txBody>
      </p:sp>
      <p:sp>
        <p:nvSpPr>
          <p:cNvPr id="9" name="Content Placeholder 21">
            <a:extLst>
              <a:ext uri="{FF2B5EF4-FFF2-40B4-BE49-F238E27FC236}">
                <a16:creationId xmlns:a16="http://schemas.microsoft.com/office/drawing/2014/main" id="{15E7CCE5-2F00-C741-B061-C42C808A8EEF}"/>
              </a:ext>
            </a:extLst>
          </p:cNvPr>
          <p:cNvSpPr>
            <a:spLocks noGrp="1"/>
          </p:cNvSpPr>
          <p:nvPr>
            <p:ph sz="quarter" idx="15"/>
          </p:nvPr>
        </p:nvSpPr>
        <p:spPr>
          <a:xfrm>
            <a:off x="583217" y="1635125"/>
            <a:ext cx="3274081" cy="4014788"/>
          </a:xfrm>
        </p:spPr>
        <p:txBody>
          <a:bodyPr/>
          <a:lstStyle/>
          <a:p>
            <a:pPr lvl="0"/>
            <a:r>
              <a:rPr lang="en-US"/>
              <a:t>Click to edit Master text styles</a:t>
            </a:r>
          </a:p>
          <a:p>
            <a:pPr lvl="1"/>
            <a:r>
              <a:rPr lang="en-US"/>
              <a:t>Second level</a:t>
            </a:r>
          </a:p>
          <a:p>
            <a:pPr lvl="2"/>
            <a:r>
              <a:rPr lang="en-US"/>
              <a:t>Third level</a:t>
            </a:r>
          </a:p>
        </p:txBody>
      </p:sp>
      <p:sp>
        <p:nvSpPr>
          <p:cNvPr id="10" name="Content Placeholder 21">
            <a:extLst>
              <a:ext uri="{FF2B5EF4-FFF2-40B4-BE49-F238E27FC236}">
                <a16:creationId xmlns:a16="http://schemas.microsoft.com/office/drawing/2014/main" id="{3CF728AF-37EB-B342-A092-A530FC1803AF}"/>
              </a:ext>
            </a:extLst>
          </p:cNvPr>
          <p:cNvSpPr>
            <a:spLocks noGrp="1"/>
          </p:cNvSpPr>
          <p:nvPr>
            <p:ph sz="quarter" idx="16"/>
          </p:nvPr>
        </p:nvSpPr>
        <p:spPr>
          <a:xfrm>
            <a:off x="4467104" y="1635125"/>
            <a:ext cx="3274081" cy="4014788"/>
          </a:xfrm>
        </p:spPr>
        <p:txBody>
          <a:bodyPr/>
          <a:lstStyle/>
          <a:p>
            <a:pPr lvl="0"/>
            <a:r>
              <a:rPr lang="en-US"/>
              <a:t>Click to 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158F4A69-AD55-904D-9304-7E76C9B9F8E1}"/>
              </a:ext>
            </a:extLst>
          </p:cNvPr>
          <p:cNvSpPr>
            <a:spLocks noGrp="1"/>
          </p:cNvSpPr>
          <p:nvPr>
            <p:ph type="sldNum" sz="quarter" idx="17"/>
          </p:nvPr>
        </p:nvSpPr>
        <p:spPr/>
        <p:txBody>
          <a:bodyPr/>
          <a:lstStyle/>
          <a:p>
            <a:fld id="{BA55124B-CF6F-1F4A-9D08-093CB63740A0}" type="slidenum">
              <a:rPr lang="en-US" smtClean="0"/>
              <a:pPr/>
              <a:t>‹#›</a:t>
            </a:fld>
            <a:endParaRPr lang="en-US" dirty="0"/>
          </a:p>
        </p:txBody>
      </p:sp>
    </p:spTree>
    <p:extLst>
      <p:ext uri="{BB962C8B-B14F-4D97-AF65-F5344CB8AC3E}">
        <p14:creationId xmlns:p14="http://schemas.microsoft.com/office/powerpoint/2010/main" val="24595021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2/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3FB90-016C-DF49-BD88-88631B50CDC0}"/>
              </a:ext>
            </a:extLst>
          </p:cNvPr>
          <p:cNvSpPr>
            <a:spLocks noGrp="1"/>
          </p:cNvSpPr>
          <p:nvPr>
            <p:ph type="title"/>
          </p:nvPr>
        </p:nvSpPr>
        <p:spPr/>
        <p:txBody>
          <a:bodyPr/>
          <a:lstStyle/>
          <a:p>
            <a:r>
              <a:rPr lang="en-US"/>
              <a:t>Click to edit Master title style</a:t>
            </a:r>
            <a:endParaRPr lang="en-US" dirty="0"/>
          </a:p>
        </p:txBody>
      </p:sp>
      <p:sp>
        <p:nvSpPr>
          <p:cNvPr id="9" name="Content Placeholder 21">
            <a:extLst>
              <a:ext uri="{FF2B5EF4-FFF2-40B4-BE49-F238E27FC236}">
                <a16:creationId xmlns:a16="http://schemas.microsoft.com/office/drawing/2014/main" id="{15E7CCE5-2F00-C741-B061-C42C808A8EEF}"/>
              </a:ext>
            </a:extLst>
          </p:cNvPr>
          <p:cNvSpPr>
            <a:spLocks noGrp="1"/>
          </p:cNvSpPr>
          <p:nvPr>
            <p:ph sz="quarter" idx="15"/>
          </p:nvPr>
        </p:nvSpPr>
        <p:spPr>
          <a:xfrm>
            <a:off x="583217" y="1635125"/>
            <a:ext cx="7157968" cy="4014788"/>
          </a:xfrm>
        </p:spPr>
        <p:txBody>
          <a:bodyPr/>
          <a:lstStyle/>
          <a:p>
            <a:pPr lvl="0"/>
            <a:r>
              <a:rPr lang="en-US"/>
              <a:t>Click to edit Master text styles</a:t>
            </a:r>
          </a:p>
          <a:p>
            <a:pPr lvl="1"/>
            <a:r>
              <a:rPr lang="en-US"/>
              <a:t>Second level</a:t>
            </a:r>
          </a:p>
          <a:p>
            <a:pPr lvl="2"/>
            <a:r>
              <a:rPr lang="en-US"/>
              <a:t>Third level</a:t>
            </a:r>
          </a:p>
        </p:txBody>
      </p:sp>
      <p:sp>
        <p:nvSpPr>
          <p:cNvPr id="12" name="Content Placeholder 21">
            <a:extLst>
              <a:ext uri="{FF2B5EF4-FFF2-40B4-BE49-F238E27FC236}">
                <a16:creationId xmlns:a16="http://schemas.microsoft.com/office/drawing/2014/main" id="{7216E527-F14E-CB48-AEEA-D8355E5079EC}"/>
              </a:ext>
            </a:extLst>
          </p:cNvPr>
          <p:cNvSpPr>
            <a:spLocks noGrp="1"/>
          </p:cNvSpPr>
          <p:nvPr>
            <p:ph sz="quarter" idx="17"/>
          </p:nvPr>
        </p:nvSpPr>
        <p:spPr>
          <a:xfrm>
            <a:off x="8334702" y="1635125"/>
            <a:ext cx="3274081" cy="4014788"/>
          </a:xfrm>
        </p:spPr>
        <p:txBody>
          <a:bodyPr/>
          <a:lstStyle/>
          <a:p>
            <a:pPr lvl="0"/>
            <a:r>
              <a:rPr lang="en-US"/>
              <a:t>Click to 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66D91E48-A385-FE41-9A9D-7AC8BAFF1980}"/>
              </a:ext>
            </a:extLst>
          </p:cNvPr>
          <p:cNvSpPr>
            <a:spLocks noGrp="1"/>
          </p:cNvSpPr>
          <p:nvPr>
            <p:ph type="sldNum" sz="quarter" idx="18"/>
          </p:nvPr>
        </p:nvSpPr>
        <p:spPr/>
        <p:txBody>
          <a:bodyPr/>
          <a:lstStyle/>
          <a:p>
            <a:fld id="{BA55124B-CF6F-1F4A-9D08-093CB63740A0}" type="slidenum">
              <a:rPr lang="en-US" smtClean="0"/>
              <a:pPr/>
              <a:t>‹#›</a:t>
            </a:fld>
            <a:endParaRPr lang="en-US" dirty="0"/>
          </a:p>
        </p:txBody>
      </p:sp>
    </p:spTree>
    <p:extLst>
      <p:ext uri="{BB962C8B-B14F-4D97-AF65-F5344CB8AC3E}">
        <p14:creationId xmlns:p14="http://schemas.microsoft.com/office/powerpoint/2010/main" val="107618262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43F9A8-2F3C-F34F-A868-FC3107EE3CDB}"/>
              </a:ext>
            </a:extLst>
          </p:cNvPr>
          <p:cNvSpPr>
            <a:spLocks noGrp="1"/>
          </p:cNvSpPr>
          <p:nvPr>
            <p:ph type="title"/>
          </p:nvPr>
        </p:nvSpPr>
        <p:spPr>
          <a:xfrm>
            <a:off x="594360" y="365126"/>
            <a:ext cx="11019571" cy="1128294"/>
          </a:xfrm>
          <a:prstGeom prst="rect">
            <a:avLst/>
          </a:prstGeom>
        </p:spPr>
        <p:txBody>
          <a:bodyPr vert="horz" lIns="0" tIns="45720" rIns="91440" bIns="45720" rtlCol="0" anchor="ctr">
            <a:normAutofit/>
          </a:bodyPr>
          <a:lstStyle/>
          <a:p>
            <a:r>
              <a:rPr lang="en-US"/>
              <a:t>Click to edit Master title style</a:t>
            </a:r>
            <a:endParaRPr lang="en-US" dirty="0"/>
          </a:p>
        </p:txBody>
      </p:sp>
      <p:sp>
        <p:nvSpPr>
          <p:cNvPr id="13" name="Text Placeholder 12">
            <a:extLst>
              <a:ext uri="{FF2B5EF4-FFF2-40B4-BE49-F238E27FC236}">
                <a16:creationId xmlns:a16="http://schemas.microsoft.com/office/drawing/2014/main" id="{868BCC94-0D0C-9D45-9CB7-12A2AED560B9}"/>
              </a:ext>
            </a:extLst>
          </p:cNvPr>
          <p:cNvSpPr>
            <a:spLocks noGrp="1"/>
          </p:cNvSpPr>
          <p:nvPr>
            <p:ph type="body" idx="1"/>
          </p:nvPr>
        </p:nvSpPr>
        <p:spPr>
          <a:xfrm>
            <a:off x="594360" y="1634358"/>
            <a:ext cx="11019571" cy="4167701"/>
          </a:xfrm>
          <a:prstGeom prst="rect">
            <a:avLst/>
          </a:prstGeom>
        </p:spPr>
        <p:txBody>
          <a:bodyPr vert="horz" lIns="0" tIns="0" rIns="91440" bIns="45720" rtlCol="0">
            <a:noAutofit/>
          </a:bodyPr>
          <a:lstStyle/>
          <a:p>
            <a:pPr lvl="0"/>
            <a:r>
              <a:rPr lang="en-US" dirty="0"/>
              <a:t>Click to edit Master text styles</a:t>
            </a:r>
          </a:p>
          <a:p>
            <a:pPr lvl="1"/>
            <a:r>
              <a:rPr lang="en-US" dirty="0"/>
              <a:t>Second level</a:t>
            </a:r>
          </a:p>
          <a:p>
            <a:pPr lvl="2"/>
            <a:r>
              <a:rPr lang="en-US" dirty="0"/>
              <a:t>Third level</a:t>
            </a:r>
          </a:p>
        </p:txBody>
      </p:sp>
      <p:sp>
        <p:nvSpPr>
          <p:cNvPr id="21" name="Slide Number Placeholder 20">
            <a:extLst>
              <a:ext uri="{FF2B5EF4-FFF2-40B4-BE49-F238E27FC236}">
                <a16:creationId xmlns:a16="http://schemas.microsoft.com/office/drawing/2014/main" id="{4B2DCABC-8B23-6747-A520-E1A705E72697}"/>
              </a:ext>
            </a:extLst>
          </p:cNvPr>
          <p:cNvSpPr>
            <a:spLocks noGrp="1"/>
          </p:cNvSpPr>
          <p:nvPr>
            <p:ph type="sldNum" sz="quarter" idx="4"/>
          </p:nvPr>
        </p:nvSpPr>
        <p:spPr>
          <a:xfrm>
            <a:off x="8870731" y="6020019"/>
            <a:ext cx="2743200" cy="365125"/>
          </a:xfrm>
          <a:prstGeom prst="rect">
            <a:avLst/>
          </a:prstGeom>
        </p:spPr>
        <p:txBody>
          <a:bodyPr vert="horz" lIns="90000" tIns="46800" rIns="0" bIns="45720" rtlCol="0" anchor="ctr"/>
          <a:lstStyle>
            <a:lvl1pPr algn="r">
              <a:defRPr sz="1600" b="0" i="0">
                <a:solidFill>
                  <a:schemeClr val="tx1"/>
                </a:solidFill>
                <a:latin typeface="Arial" panose="020B0604020202020204" pitchFamily="34" charset="0"/>
              </a:defRPr>
            </a:lvl1pPr>
          </a:lstStyle>
          <a:p>
            <a:fld id="{BA55124B-CF6F-1F4A-9D08-093CB63740A0}" type="slidenum">
              <a:rPr lang="en-US" smtClean="0"/>
              <a:pPr/>
              <a:t>‹#›</a:t>
            </a:fld>
            <a:endParaRPr lang="en-US" dirty="0"/>
          </a:p>
        </p:txBody>
      </p:sp>
    </p:spTree>
    <p:extLst>
      <p:ext uri="{BB962C8B-B14F-4D97-AF65-F5344CB8AC3E}">
        <p14:creationId xmlns:p14="http://schemas.microsoft.com/office/powerpoint/2010/main" val="1377354761"/>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61" r:id="rId4"/>
    <p:sldLayoutId id="2147483667" r:id="rId5"/>
    <p:sldLayoutId id="2147483663" r:id="rId6"/>
    <p:sldLayoutId id="2147483665" r:id="rId7"/>
    <p:sldLayoutId id="2147483662" r:id="rId8"/>
    <p:sldLayoutId id="2147483666" r:id="rId9"/>
    <p:sldLayoutId id="2147483664" r:id="rId10"/>
    <p:sldLayoutId id="2147483678" r:id="rId11"/>
    <p:sldLayoutId id="2147483679" r:id="rId12"/>
    <p:sldLayoutId id="2147483680" r:id="rId13"/>
  </p:sldLayoutIdLst>
  <p:hf hdr="0" ftr="0" dt="0"/>
  <p:txStyles>
    <p:titleStyle>
      <a:lvl1pPr algn="l" defTabSz="914400" rtl="0" eaLnBrk="1" latinLnBrk="0" hangingPunct="1">
        <a:lnSpc>
          <a:spcPct val="90000"/>
        </a:lnSpc>
        <a:spcBef>
          <a:spcPct val="0"/>
        </a:spcBef>
        <a:buNone/>
        <a:defRPr sz="3000" b="0" i="0" kern="1200">
          <a:solidFill>
            <a:schemeClr val="tx1"/>
          </a:solidFill>
          <a:latin typeface="Arial" panose="020B0604020202020204" pitchFamily="34" charset="0"/>
          <a:ea typeface="+mj-ea"/>
          <a:cs typeface="+mj-cs"/>
        </a:defRPr>
      </a:lvl1pPr>
    </p:titleStyle>
    <p:bodyStyle>
      <a:lvl1pPr marL="0" indent="0" algn="l" defTabSz="914400" rtl="0" eaLnBrk="1" latinLnBrk="0" hangingPunct="1">
        <a:lnSpc>
          <a:spcPts val="2260"/>
        </a:lnSpc>
        <a:spcBef>
          <a:spcPts val="1000"/>
        </a:spcBef>
        <a:spcAft>
          <a:spcPts val="200"/>
        </a:spcAft>
        <a:buFont typeface="Arial" panose="020B0604020202020204" pitchFamily="34" charset="0"/>
        <a:buNone/>
        <a:defRPr sz="1700" b="0" i="0" kern="1200">
          <a:solidFill>
            <a:schemeClr val="tx1"/>
          </a:solidFill>
          <a:latin typeface="Arial" panose="020B0604020202020204" pitchFamily="34" charset="0"/>
          <a:ea typeface="+mn-ea"/>
          <a:cs typeface="+mn-cs"/>
        </a:defRPr>
      </a:lvl1pPr>
      <a:lvl2pPr marL="216000" indent="-228600" algn="l" defTabSz="914400" rtl="0" eaLnBrk="1" latinLnBrk="0" hangingPunct="1">
        <a:lnSpc>
          <a:spcPts val="2260"/>
        </a:lnSpc>
        <a:spcBef>
          <a:spcPts val="500"/>
        </a:spcBef>
        <a:spcAft>
          <a:spcPts val="300"/>
        </a:spcAft>
        <a:buFont typeface="Arial" panose="020B0604020202020204" pitchFamily="34" charset="0"/>
        <a:buChar char="•"/>
        <a:defRPr sz="1700" b="0" i="0" kern="1200">
          <a:solidFill>
            <a:schemeClr val="tx1"/>
          </a:solidFill>
          <a:latin typeface="Arial" panose="020B0604020202020204" pitchFamily="34" charset="0"/>
          <a:ea typeface="+mn-ea"/>
          <a:cs typeface="+mn-cs"/>
        </a:defRPr>
      </a:lvl2pPr>
      <a:lvl3pPr marL="495000" indent="-228600" algn="l" defTabSz="914400" rtl="0" eaLnBrk="1" latinLnBrk="0" hangingPunct="1">
        <a:lnSpc>
          <a:spcPts val="2260"/>
        </a:lnSpc>
        <a:spcBef>
          <a:spcPts val="500"/>
        </a:spcBef>
        <a:spcAft>
          <a:spcPts val="300"/>
        </a:spcAft>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ts val="2260"/>
        </a:lnSpc>
        <a:spcBef>
          <a:spcPts val="500"/>
        </a:spcBef>
        <a:spcAft>
          <a:spcPts val="300"/>
        </a:spcAft>
        <a:buFont typeface="Arial" panose="020B0604020202020204" pitchFamily="34" charset="0"/>
        <a:buChar char="•"/>
        <a:defRPr sz="1200" b="0" i="0" kern="1200">
          <a:solidFill>
            <a:schemeClr val="tx1"/>
          </a:solidFill>
          <a:latin typeface="NeueHaasGroteskDisp Pro" panose="020B0504020202020204" pitchFamily="34" charset="77"/>
          <a:ea typeface="+mn-ea"/>
          <a:cs typeface="+mn-cs"/>
        </a:defRPr>
      </a:lvl4pPr>
      <a:lvl5pPr marL="2057400" indent="-228600" algn="l" defTabSz="914400" rtl="0" eaLnBrk="1" latinLnBrk="0" hangingPunct="1">
        <a:lnSpc>
          <a:spcPts val="2260"/>
        </a:lnSpc>
        <a:spcBef>
          <a:spcPts val="500"/>
        </a:spcBef>
        <a:spcAft>
          <a:spcPts val="300"/>
        </a:spcAft>
        <a:buFont typeface="Arial" panose="020B0604020202020204" pitchFamily="34" charset="0"/>
        <a:buChar char="•"/>
        <a:defRPr sz="1200" b="0" i="0" kern="1200">
          <a:solidFill>
            <a:schemeClr val="tx1"/>
          </a:solidFill>
          <a:latin typeface="NeueHaasGroteskDisp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0.png"/><Relationship Id="rId1" Type="http://schemas.openxmlformats.org/officeDocument/2006/relationships/slideLayout" Target="../slideLayouts/slideLayout11.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1.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22.png"/><Relationship Id="rId1" Type="http://schemas.openxmlformats.org/officeDocument/2006/relationships/slideLayout" Target="../slideLayouts/slideLayout11.xml"/><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1.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3.xml"/><Relationship Id="rId4" Type="http://schemas.openxmlformats.org/officeDocument/2006/relationships/image" Target="../media/image4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8.png"/><Relationship Id="rId1" Type="http://schemas.openxmlformats.org/officeDocument/2006/relationships/slideLayout" Target="../slideLayouts/slideLayout13.xml"/><Relationship Id="rId5" Type="http://schemas.openxmlformats.org/officeDocument/2006/relationships/image" Target="../media/image42.png"/><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8.png"/><Relationship Id="rId1" Type="http://schemas.openxmlformats.org/officeDocument/2006/relationships/slideLayout" Target="../slideLayouts/slideLayout13.xml"/><Relationship Id="rId5" Type="http://schemas.openxmlformats.org/officeDocument/2006/relationships/image" Target="../media/image44.png"/><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8.png"/><Relationship Id="rId1" Type="http://schemas.openxmlformats.org/officeDocument/2006/relationships/slideLayout" Target="../slideLayouts/slideLayout13.xml"/><Relationship Id="rId5" Type="http://schemas.openxmlformats.org/officeDocument/2006/relationships/image" Target="../media/image46.png"/><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8.png"/><Relationship Id="rId1" Type="http://schemas.openxmlformats.org/officeDocument/2006/relationships/slideLayout" Target="../slideLayouts/slideLayout13.xml"/><Relationship Id="rId5" Type="http://schemas.openxmlformats.org/officeDocument/2006/relationships/image" Target="../media/image48.png"/><Relationship Id="rId4" Type="http://schemas.openxmlformats.org/officeDocument/2006/relationships/image" Target="../media/image47.png"/></Relationships>
</file>

<file path=ppt/slides/_rels/slide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3.xml"/><Relationship Id="rId5" Type="http://schemas.openxmlformats.org/officeDocument/2006/relationships/image" Target="../media/image52.png"/><Relationship Id="rId4" Type="http://schemas.openxmlformats.org/officeDocument/2006/relationships/image" Target="../media/image5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1.png"/><Relationship Id="rId1" Type="http://schemas.openxmlformats.org/officeDocument/2006/relationships/slideLayout" Target="../slideLayouts/slideLayout13.xml"/><Relationship Id="rId4" Type="http://schemas.openxmlformats.org/officeDocument/2006/relationships/image" Target="../media/image56.png"/></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1.xml"/><Relationship Id="rId5" Type="http://schemas.openxmlformats.org/officeDocument/2006/relationships/image" Target="../media/image18.png"/><Relationship Id="rId4" Type="http://schemas.openxmlformats.org/officeDocument/2006/relationships/image" Target="../media/image21.png"/></Relationships>
</file>

<file path=ppt/slides/_rels/slide4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0.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1.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1">
            <a:extLst>
              <a:ext uri="{FF2B5EF4-FFF2-40B4-BE49-F238E27FC236}">
                <a16:creationId xmlns:a16="http://schemas.microsoft.com/office/drawing/2014/main" id="{99972D4B-B155-F615-1427-1AE63CF0719D}"/>
              </a:ext>
            </a:extLst>
          </p:cNvPr>
          <p:cNvSpPr txBox="1">
            <a:spLocks/>
          </p:cNvSpPr>
          <p:nvPr/>
        </p:nvSpPr>
        <p:spPr>
          <a:xfrm>
            <a:off x="661871" y="2902431"/>
            <a:ext cx="10863816" cy="2435116"/>
          </a:xfrm>
          <a:prstGeom prst="rect">
            <a:avLst/>
          </a:prstGeom>
        </p:spPr>
        <p:txBody>
          <a:bodyPr vert="horz" lIns="0" tIns="45720" rIns="91440" bIns="45720" rtlCol="0" anchor="b" anchorCtr="0">
            <a:noAutofit/>
          </a:bodyPr>
          <a:lstStyle>
            <a:lvl1pPr algn="l" defTabSz="914400" rtl="0" eaLnBrk="1" latinLnBrk="0" hangingPunct="1">
              <a:lnSpc>
                <a:spcPct val="90000"/>
              </a:lnSpc>
              <a:spcBef>
                <a:spcPct val="0"/>
              </a:spcBef>
              <a:buNone/>
              <a:defRPr sz="5000" b="0" i="0" kern="1200">
                <a:solidFill>
                  <a:schemeClr val="bg1"/>
                </a:solidFill>
                <a:latin typeface="Arial" panose="020B0604020202020204" pitchFamily="34" charset="0"/>
                <a:ea typeface="+mj-ea"/>
                <a:cs typeface="+mj-cs"/>
              </a:defRPr>
            </a:lvl1pPr>
          </a:lstStyle>
          <a:p>
            <a:pPr algn="ctr"/>
            <a:r>
              <a:rPr lang="en-CA" sz="5400" dirty="0" err="1">
                <a:latin typeface="+mj-lt"/>
              </a:rPr>
              <a:t>ResApps</a:t>
            </a:r>
            <a:endParaRPr lang="en-CA" dirty="0">
              <a:latin typeface="+mj-lt"/>
            </a:endParaRPr>
          </a:p>
          <a:p>
            <a:pPr algn="ctr"/>
            <a:endParaRPr lang="en-CA" sz="3600" dirty="0">
              <a:latin typeface="+mj-lt"/>
            </a:endParaRPr>
          </a:p>
          <a:p>
            <a:pPr algn="ctr"/>
            <a:r>
              <a:rPr lang="en-CA" sz="3600" dirty="0">
                <a:latin typeface="+mj-lt"/>
              </a:rPr>
              <a:t>Key engineering and geoscience workflows in </a:t>
            </a:r>
            <a:br>
              <a:rPr lang="en-CA" sz="3600" dirty="0">
                <a:latin typeface="+mj-lt"/>
              </a:rPr>
            </a:br>
            <a:r>
              <a:rPr lang="en-CA" sz="3600" dirty="0">
                <a:latin typeface="+mj-lt"/>
              </a:rPr>
              <a:t>cutting-edge, practical, easy to use apps</a:t>
            </a:r>
          </a:p>
        </p:txBody>
      </p:sp>
    </p:spTree>
    <p:extLst>
      <p:ext uri="{BB962C8B-B14F-4D97-AF65-F5344CB8AC3E}">
        <p14:creationId xmlns:p14="http://schemas.microsoft.com/office/powerpoint/2010/main" val="3744324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Effect transition="in" filter="fade">
                                      <p:cBhvr>
                                        <p:cTn id="11"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116E8-7E50-F28E-6222-0519D6A50C6B}"/>
              </a:ext>
            </a:extLst>
          </p:cNvPr>
          <p:cNvSpPr>
            <a:spLocks noGrp="1"/>
          </p:cNvSpPr>
          <p:nvPr>
            <p:ph type="title"/>
          </p:nvPr>
        </p:nvSpPr>
        <p:spPr/>
        <p:txBody>
          <a:bodyPr/>
          <a:lstStyle/>
          <a:p>
            <a:r>
              <a:rPr lang="en-US" dirty="0"/>
              <a:t>Uniformity Index</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FB8B6887-FF0B-4C31-80EF-71EBF1E52765}"/>
                  </a:ext>
                </a:extLst>
              </p:cNvPr>
              <p:cNvSpPr txBox="1">
                <a:spLocks/>
              </p:cNvSpPr>
              <p:nvPr/>
            </p:nvSpPr>
            <p:spPr>
              <a:xfrm>
                <a:off x="394110" y="1467060"/>
                <a:ext cx="5701890" cy="4569226"/>
              </a:xfrm>
              <a:prstGeom prst="rect">
                <a:avLst/>
              </a:prstGeom>
            </p:spPr>
            <p:txBody>
              <a:bodyPr>
                <a:normAutofit/>
              </a:bodyPr>
              <a:lstStyle>
                <a:lvl1pPr marL="0" indent="0" algn="l" defTabSz="914400" rtl="0" eaLnBrk="1" latinLnBrk="0" hangingPunct="1">
                  <a:lnSpc>
                    <a:spcPts val="2260"/>
                  </a:lnSpc>
                  <a:spcBef>
                    <a:spcPts val="1000"/>
                  </a:spcBef>
                  <a:spcAft>
                    <a:spcPts val="200"/>
                  </a:spcAft>
                  <a:buFont typeface="Arial" panose="020B0604020202020204" pitchFamily="34" charset="0"/>
                  <a:buNone/>
                  <a:defRPr sz="1700" b="0" i="0" kern="1200">
                    <a:solidFill>
                      <a:schemeClr val="tx1"/>
                    </a:solidFill>
                    <a:latin typeface="Arial" panose="020B0604020202020204" pitchFamily="34" charset="0"/>
                    <a:ea typeface="+mn-ea"/>
                    <a:cs typeface="+mn-cs"/>
                  </a:defRPr>
                </a:lvl1pPr>
                <a:lvl2pPr marL="216000" indent="-228600" algn="l" defTabSz="914400" rtl="0" eaLnBrk="1" latinLnBrk="0" hangingPunct="1">
                  <a:lnSpc>
                    <a:spcPts val="2260"/>
                  </a:lnSpc>
                  <a:spcBef>
                    <a:spcPts val="500"/>
                  </a:spcBef>
                  <a:spcAft>
                    <a:spcPts val="300"/>
                  </a:spcAft>
                  <a:buFont typeface="Arial" panose="020B0604020202020204" pitchFamily="34" charset="0"/>
                  <a:buChar char="•"/>
                  <a:defRPr sz="1700" b="0" i="0" kern="1200">
                    <a:solidFill>
                      <a:schemeClr val="tx1"/>
                    </a:solidFill>
                    <a:latin typeface="Arial" panose="020B0604020202020204" pitchFamily="34" charset="0"/>
                    <a:ea typeface="+mn-ea"/>
                    <a:cs typeface="+mn-cs"/>
                  </a:defRPr>
                </a:lvl2pPr>
                <a:lvl3pPr marL="495000" indent="-228600" algn="l" defTabSz="914400" rtl="0" eaLnBrk="1" latinLnBrk="0" hangingPunct="1">
                  <a:lnSpc>
                    <a:spcPts val="2260"/>
                  </a:lnSpc>
                  <a:spcBef>
                    <a:spcPts val="500"/>
                  </a:spcBef>
                  <a:spcAft>
                    <a:spcPts val="300"/>
                  </a:spcAft>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ts val="2260"/>
                  </a:lnSpc>
                  <a:spcBef>
                    <a:spcPts val="500"/>
                  </a:spcBef>
                  <a:spcAft>
                    <a:spcPts val="300"/>
                  </a:spcAft>
                  <a:buFont typeface="Arial" panose="020B0604020202020204" pitchFamily="34" charset="0"/>
                  <a:buChar char="•"/>
                  <a:defRPr sz="1200" b="0" i="0" kern="1200">
                    <a:solidFill>
                      <a:schemeClr val="tx1"/>
                    </a:solidFill>
                    <a:latin typeface="NeueHaasGroteskDisp Pro" panose="020B0504020202020204" pitchFamily="34" charset="77"/>
                    <a:ea typeface="+mn-ea"/>
                    <a:cs typeface="+mn-cs"/>
                  </a:defRPr>
                </a:lvl4pPr>
                <a:lvl5pPr marL="2057400" indent="-228600" algn="l" defTabSz="914400" rtl="0" eaLnBrk="1" latinLnBrk="0" hangingPunct="1">
                  <a:lnSpc>
                    <a:spcPts val="2260"/>
                  </a:lnSpc>
                  <a:spcBef>
                    <a:spcPts val="500"/>
                  </a:spcBef>
                  <a:spcAft>
                    <a:spcPts val="300"/>
                  </a:spcAft>
                  <a:buFont typeface="Arial" panose="020B0604020202020204" pitchFamily="34" charset="0"/>
                  <a:buChar char="•"/>
                  <a:defRPr sz="1200" b="0" i="0" kern="1200">
                    <a:solidFill>
                      <a:schemeClr val="tx1"/>
                    </a:solidFill>
                    <a:latin typeface="NeueHaasGroteskDisp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t>Uniformity index is used to quantify uniformity. </a:t>
                </a:r>
              </a:p>
              <a:p>
                <a:pPr marL="342900" indent="-342900">
                  <a:buFont typeface="Arial" panose="020B0604020202020204" pitchFamily="34" charset="0"/>
                  <a:buChar char="•"/>
                </a:pPr>
                <a14:m>
                  <m:oMath xmlns:m="http://schemas.openxmlformats.org/officeDocument/2006/math">
                    <m:r>
                      <a:rPr lang="en-US" sz="2000" i="1" smtClean="0">
                        <a:latin typeface="Cambria Math" panose="02040503050406030204" pitchFamily="18" charset="0"/>
                      </a:rPr>
                      <m:t>𝑈𝐼</m:t>
                    </m:r>
                    <m:r>
                      <a:rPr lang="en-US" sz="2000" i="1" smtClean="0">
                        <a:latin typeface="Cambria Math" panose="02040503050406030204" pitchFamily="18" charset="0"/>
                      </a:rPr>
                      <m:t>=1−</m:t>
                    </m:r>
                    <m:f>
                      <m:fPr>
                        <m:ctrlPr>
                          <a:rPr lang="en-US" sz="2000" i="1" smtClean="0">
                            <a:latin typeface="Cambria Math" panose="02040503050406030204" pitchFamily="18" charset="0"/>
                          </a:rPr>
                        </m:ctrlPr>
                      </m:fPr>
                      <m:num>
                        <m:r>
                          <a:rPr lang="en-US" sz="2000" i="1" smtClean="0">
                            <a:latin typeface="Cambria Math" panose="02040503050406030204" pitchFamily="18" charset="0"/>
                          </a:rPr>
                          <m:t>𝑆𝑇𝐷</m:t>
                        </m:r>
                      </m:num>
                      <m:den>
                        <m:r>
                          <a:rPr lang="en-US" sz="2000" i="1" smtClean="0">
                            <a:latin typeface="Cambria Math" panose="02040503050406030204" pitchFamily="18" charset="0"/>
                          </a:rPr>
                          <m:t>𝐴𝑉𝐺</m:t>
                        </m:r>
                      </m:den>
                    </m:f>
                  </m:oMath>
                </a14:m>
                <a:endParaRPr lang="en-US" sz="2000" dirty="0"/>
              </a:p>
              <a:p>
                <a:pPr marL="342900" indent="-342900">
                  <a:buFont typeface="Arial" panose="020B0604020202020204" pitchFamily="34" charset="0"/>
                  <a:buChar char="•"/>
                </a:pPr>
                <a:r>
                  <a:rPr lang="en-US" sz="2000" dirty="0"/>
                  <a:t>UI can be defined for </a:t>
                </a:r>
                <a:r>
                  <a:rPr lang="en-US" sz="2000" i="1" dirty="0"/>
                  <a:t>erosion</a:t>
                </a:r>
                <a:r>
                  <a:rPr lang="en-US" sz="2000" dirty="0"/>
                  <a:t>, </a:t>
                </a:r>
                <a:r>
                  <a:rPr lang="en-US" sz="2000" i="1" dirty="0"/>
                  <a:t>final diameter</a:t>
                </a:r>
                <a:r>
                  <a:rPr lang="en-US" sz="2000" dirty="0"/>
                  <a:t>, </a:t>
                </a:r>
                <a:r>
                  <a:rPr lang="en-US" sz="2000" i="1" dirty="0"/>
                  <a:t>proppant flow</a:t>
                </a:r>
                <a:r>
                  <a:rPr lang="en-US" sz="2000" dirty="0"/>
                  <a:t>, or </a:t>
                </a:r>
                <a:r>
                  <a:rPr lang="en-US" sz="2000" i="1" dirty="0"/>
                  <a:t>slurry flow</a:t>
                </a:r>
                <a:r>
                  <a:rPr lang="en-US" sz="2000" dirty="0"/>
                  <a:t>. </a:t>
                </a:r>
              </a:p>
              <a:p>
                <a:pPr marL="342900" indent="-342900">
                  <a:buFont typeface="Arial" panose="020B0604020202020204" pitchFamily="34" charset="0"/>
                  <a:buChar char="•"/>
                </a:pPr>
                <a:r>
                  <a:rPr lang="en-US" sz="2000" dirty="0"/>
                  <a:t>Can be defined on a per cluster or per shot basis.</a:t>
                </a:r>
              </a:p>
              <a:p>
                <a:pPr marL="342900" indent="-342900">
                  <a:buFont typeface="Arial" panose="020B0604020202020204" pitchFamily="34" charset="0"/>
                  <a:buChar char="•"/>
                </a:pPr>
                <a:r>
                  <a:rPr lang="en-US" sz="2000" dirty="0"/>
                  <a:t>Is sometimes ‘regularized’ for the number of clusters/shots.</a:t>
                </a:r>
              </a:p>
              <a:p>
                <a:pPr marL="342900" indent="-342900">
                  <a:buFont typeface="Arial" panose="020B0604020202020204" pitchFamily="34" charset="0"/>
                  <a:buChar char="•"/>
                </a:pPr>
                <a:r>
                  <a:rPr lang="en-US" sz="2000" dirty="0"/>
                  <a:t>Most often, UI is reported ‘per cluster’ for ‘erosion.’ But what actually matters is ‘per cluster’ for ‘proppant flow.’ These are not the same thing, but erosion is what we measure! </a:t>
                </a:r>
              </a:p>
            </p:txBody>
          </p:sp>
        </mc:Choice>
        <mc:Fallback xmlns="">
          <p:sp>
            <p:nvSpPr>
              <p:cNvPr id="3" name="Content Placeholder 2">
                <a:extLst>
                  <a:ext uri="{FF2B5EF4-FFF2-40B4-BE49-F238E27FC236}">
                    <a16:creationId xmlns:a16="http://schemas.microsoft.com/office/drawing/2014/main" id="{FB8B6887-FF0B-4C31-80EF-71EBF1E52765}"/>
                  </a:ext>
                </a:extLst>
              </p:cNvPr>
              <p:cNvSpPr txBox="1">
                <a:spLocks noRot="1" noChangeAspect="1" noMove="1" noResize="1" noEditPoints="1" noAdjustHandles="1" noChangeArrowheads="1" noChangeShapeType="1" noTextEdit="1"/>
              </p:cNvSpPr>
              <p:nvPr/>
            </p:nvSpPr>
            <p:spPr>
              <a:xfrm>
                <a:off x="394110" y="1467060"/>
                <a:ext cx="5701890" cy="4569226"/>
              </a:xfrm>
              <a:prstGeom prst="rect">
                <a:avLst/>
              </a:prstGeom>
              <a:blipFill>
                <a:blip r:embed="rId2"/>
                <a:stretch>
                  <a:fillRect l="-963" t="-1068" r="-1925"/>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9F9A0641-EEAD-96C2-1A8F-AF725411B147}"/>
              </a:ext>
            </a:extLst>
          </p:cNvPr>
          <p:cNvPicPr>
            <a:picLocks noChangeAspect="1"/>
          </p:cNvPicPr>
          <p:nvPr/>
        </p:nvPicPr>
        <p:blipFill>
          <a:blip r:embed="rId3"/>
          <a:stretch>
            <a:fillRect/>
          </a:stretch>
        </p:blipFill>
        <p:spPr>
          <a:xfrm>
            <a:off x="6440625" y="926123"/>
            <a:ext cx="5312047" cy="5084062"/>
          </a:xfrm>
          <a:prstGeom prst="rect">
            <a:avLst/>
          </a:prstGeom>
        </p:spPr>
      </p:pic>
      <p:pic>
        <p:nvPicPr>
          <p:cNvPr id="5" name="Picture 4">
            <a:extLst>
              <a:ext uri="{FF2B5EF4-FFF2-40B4-BE49-F238E27FC236}">
                <a16:creationId xmlns:a16="http://schemas.microsoft.com/office/drawing/2014/main" id="{5F916A7E-26C3-46A5-5F52-507E8AFF84C4}"/>
              </a:ext>
            </a:extLst>
          </p:cNvPr>
          <p:cNvPicPr>
            <a:picLocks noChangeAspect="1"/>
          </p:cNvPicPr>
          <p:nvPr/>
        </p:nvPicPr>
        <p:blipFill>
          <a:blip r:embed="rId4"/>
          <a:stretch>
            <a:fillRect/>
          </a:stretch>
        </p:blipFill>
        <p:spPr>
          <a:xfrm>
            <a:off x="7380698" y="5761451"/>
            <a:ext cx="3444014" cy="893011"/>
          </a:xfrm>
          <a:prstGeom prst="rect">
            <a:avLst/>
          </a:prstGeom>
        </p:spPr>
      </p:pic>
      <p:sp>
        <p:nvSpPr>
          <p:cNvPr id="6" name="Slide Number Placeholder 1">
            <a:extLst>
              <a:ext uri="{FF2B5EF4-FFF2-40B4-BE49-F238E27FC236}">
                <a16:creationId xmlns:a16="http://schemas.microsoft.com/office/drawing/2014/main" id="{CDDFA9BD-9B9F-F349-6EF3-9DD3336FA3B6}"/>
              </a:ext>
            </a:extLst>
          </p:cNvPr>
          <p:cNvSpPr txBox="1">
            <a:spLocks/>
          </p:cNvSpPr>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RPr lang="en-US"/>
            </a:defPPr>
            <a:lvl1pPr marL="0" marR="0" lvl="0"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1pPr>
            <a:lvl2pPr marL="0" marR="0" lvl="1"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2pPr>
            <a:lvl3pPr marL="0" marR="0" lvl="2"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3pPr>
            <a:lvl4pPr marL="0" marR="0" lvl="3"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4pPr>
            <a:lvl5pPr marL="0" marR="0" lvl="4"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5pPr>
            <a:lvl6pPr marL="0" marR="0" lvl="5"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6pPr>
            <a:lvl7pPr marL="0" marR="0" lvl="6"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7pPr>
            <a:lvl8pPr marL="0" marR="0" lvl="7"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8pPr>
            <a:lvl9pPr marL="0" marR="0" lvl="8"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9pPr>
          </a:lstStyle>
          <a:p>
            <a:fld id="{00000000-1234-1234-1234-123412341234}" type="slidenum">
              <a:rPr lang="en-US" smtClean="0"/>
              <a:pPr/>
              <a:t>10</a:t>
            </a:fld>
            <a:endParaRPr lang="en-US" dirty="0"/>
          </a:p>
        </p:txBody>
      </p:sp>
    </p:spTree>
    <p:extLst>
      <p:ext uri="{BB962C8B-B14F-4D97-AF65-F5344CB8AC3E}">
        <p14:creationId xmlns:p14="http://schemas.microsoft.com/office/powerpoint/2010/main" val="3637977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3E230-F10C-9AC7-4B8E-9E49F5026A6F}"/>
              </a:ext>
            </a:extLst>
          </p:cNvPr>
          <p:cNvSpPr>
            <a:spLocks noGrp="1"/>
          </p:cNvSpPr>
          <p:nvPr>
            <p:ph type="title"/>
          </p:nvPr>
        </p:nvSpPr>
        <p:spPr>
          <a:xfrm>
            <a:off x="586214" y="-150724"/>
            <a:ext cx="11019570" cy="1127760"/>
          </a:xfrm>
        </p:spPr>
        <p:txBody>
          <a:bodyPr>
            <a:noAutofit/>
          </a:bodyPr>
          <a:lstStyle/>
          <a:p>
            <a:r>
              <a:rPr lang="en-US" sz="2400" dirty="0"/>
              <a:t>Note that even with perfect uniformity of </a:t>
            </a:r>
            <a:r>
              <a:rPr lang="en-US" sz="2400" i="1" dirty="0"/>
              <a:t>outflow</a:t>
            </a:r>
            <a:r>
              <a:rPr lang="en-US" sz="2400" dirty="0"/>
              <a:t>, the far-field fractures are still not identical. Still, drainage becomes considerably more uniform.</a:t>
            </a:r>
            <a:endParaRPr lang="en-US" sz="2000" dirty="0"/>
          </a:p>
        </p:txBody>
      </p:sp>
      <p:pic>
        <p:nvPicPr>
          <p:cNvPr id="3" name="Picture 2" descr="A screenshot of a computer generated image&#10;&#10;Description automatically generated with medium confidence">
            <a:extLst>
              <a:ext uri="{FF2B5EF4-FFF2-40B4-BE49-F238E27FC236}">
                <a16:creationId xmlns:a16="http://schemas.microsoft.com/office/drawing/2014/main" id="{480E55C2-ACFE-0DCB-8DD4-82F17773A4FC}"/>
              </a:ext>
            </a:extLst>
          </p:cNvPr>
          <p:cNvPicPr>
            <a:picLocks noChangeAspect="1"/>
          </p:cNvPicPr>
          <p:nvPr/>
        </p:nvPicPr>
        <p:blipFill>
          <a:blip r:embed="rId2"/>
          <a:stretch>
            <a:fillRect/>
          </a:stretch>
        </p:blipFill>
        <p:spPr>
          <a:xfrm>
            <a:off x="898293" y="811137"/>
            <a:ext cx="9963975" cy="5604736"/>
          </a:xfrm>
          <a:prstGeom prst="rect">
            <a:avLst/>
          </a:prstGeom>
        </p:spPr>
      </p:pic>
      <p:sp>
        <p:nvSpPr>
          <p:cNvPr id="4" name="Slide Number Placeholder 1">
            <a:extLst>
              <a:ext uri="{FF2B5EF4-FFF2-40B4-BE49-F238E27FC236}">
                <a16:creationId xmlns:a16="http://schemas.microsoft.com/office/drawing/2014/main" id="{38B8A9F6-0A2D-075D-F6AA-F344967B9051}"/>
              </a:ext>
            </a:extLst>
          </p:cNvPr>
          <p:cNvSpPr txBox="1">
            <a:spLocks/>
          </p:cNvSpPr>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RPr lang="en-US"/>
            </a:defPPr>
            <a:lvl1pPr marL="0" marR="0" lvl="0"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1pPr>
            <a:lvl2pPr marL="0" marR="0" lvl="1"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2pPr>
            <a:lvl3pPr marL="0" marR="0" lvl="2"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3pPr>
            <a:lvl4pPr marL="0" marR="0" lvl="3"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4pPr>
            <a:lvl5pPr marL="0" marR="0" lvl="4"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5pPr>
            <a:lvl6pPr marL="0" marR="0" lvl="5"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6pPr>
            <a:lvl7pPr marL="0" marR="0" lvl="6"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7pPr>
            <a:lvl8pPr marL="0" marR="0" lvl="7"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8pPr>
            <a:lvl9pPr marL="0" marR="0" lvl="8"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9pPr>
          </a:lstStyle>
          <a:p>
            <a:fld id="{00000000-1234-1234-1234-123412341234}" type="slidenum">
              <a:rPr lang="en-US" smtClean="0"/>
              <a:pPr/>
              <a:t>11</a:t>
            </a:fld>
            <a:endParaRPr lang="en-US" dirty="0"/>
          </a:p>
        </p:txBody>
      </p:sp>
    </p:spTree>
    <p:extLst>
      <p:ext uri="{BB962C8B-B14F-4D97-AF65-F5344CB8AC3E}">
        <p14:creationId xmlns:p14="http://schemas.microsoft.com/office/powerpoint/2010/main" val="35594629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B6AEEAF-7A4B-35AB-CC43-38CB54543C97}"/>
              </a:ext>
            </a:extLst>
          </p:cNvPr>
          <p:cNvSpPr>
            <a:spLocks noGrp="1"/>
          </p:cNvSpPr>
          <p:nvPr>
            <p:ph type="sldNum" idx="12"/>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smtClean="0"/>
              <a:pPr marL="0" lvl="0" indent="0" algn="r" rtl="0">
                <a:spcBef>
                  <a:spcPts val="0"/>
                </a:spcBef>
                <a:spcAft>
                  <a:spcPts val="0"/>
                </a:spcAft>
                <a:buNone/>
              </a:pPr>
              <a:t>12</a:t>
            </a:fld>
            <a:endParaRPr lang="en-US"/>
          </a:p>
        </p:txBody>
      </p:sp>
      <p:sp>
        <p:nvSpPr>
          <p:cNvPr id="3" name="Title 2">
            <a:extLst>
              <a:ext uri="{FF2B5EF4-FFF2-40B4-BE49-F238E27FC236}">
                <a16:creationId xmlns:a16="http://schemas.microsoft.com/office/drawing/2014/main" id="{30C211A7-BE7D-613E-C06A-A3B11A41824D}"/>
              </a:ext>
            </a:extLst>
          </p:cNvPr>
          <p:cNvSpPr>
            <a:spLocks noGrp="1"/>
          </p:cNvSpPr>
          <p:nvPr>
            <p:ph type="title"/>
          </p:nvPr>
        </p:nvSpPr>
        <p:spPr/>
        <p:txBody>
          <a:bodyPr/>
          <a:lstStyle/>
          <a:p>
            <a:r>
              <a:rPr lang="en-US" dirty="0"/>
              <a:t>The ‘value of the perfect stage’ – seven figures per well</a:t>
            </a:r>
          </a:p>
        </p:txBody>
      </p:sp>
      <p:pic>
        <p:nvPicPr>
          <p:cNvPr id="5" name="Picture 4">
            <a:extLst>
              <a:ext uri="{FF2B5EF4-FFF2-40B4-BE49-F238E27FC236}">
                <a16:creationId xmlns:a16="http://schemas.microsoft.com/office/drawing/2014/main" id="{103A5E8D-AEF5-6A28-5564-6E407194BE91}"/>
              </a:ext>
            </a:extLst>
          </p:cNvPr>
          <p:cNvPicPr>
            <a:picLocks noChangeAspect="1"/>
          </p:cNvPicPr>
          <p:nvPr/>
        </p:nvPicPr>
        <p:blipFill>
          <a:blip r:embed="rId2"/>
          <a:stretch>
            <a:fillRect/>
          </a:stretch>
        </p:blipFill>
        <p:spPr>
          <a:xfrm>
            <a:off x="21771" y="1444782"/>
            <a:ext cx="5873185" cy="3840480"/>
          </a:xfrm>
          <a:prstGeom prst="rect">
            <a:avLst/>
          </a:prstGeom>
        </p:spPr>
      </p:pic>
      <p:pic>
        <p:nvPicPr>
          <p:cNvPr id="7" name="Picture 6">
            <a:extLst>
              <a:ext uri="{FF2B5EF4-FFF2-40B4-BE49-F238E27FC236}">
                <a16:creationId xmlns:a16="http://schemas.microsoft.com/office/drawing/2014/main" id="{E075D1C0-13A3-5619-8753-10B1F92A9806}"/>
              </a:ext>
            </a:extLst>
          </p:cNvPr>
          <p:cNvPicPr>
            <a:picLocks noChangeAspect="1"/>
          </p:cNvPicPr>
          <p:nvPr/>
        </p:nvPicPr>
        <p:blipFill>
          <a:blip r:embed="rId3"/>
          <a:stretch>
            <a:fillRect/>
          </a:stretch>
        </p:blipFill>
        <p:spPr>
          <a:xfrm>
            <a:off x="6133668" y="1516743"/>
            <a:ext cx="5725779" cy="3722797"/>
          </a:xfrm>
          <a:prstGeom prst="rect">
            <a:avLst/>
          </a:prstGeom>
        </p:spPr>
      </p:pic>
      <p:pic>
        <p:nvPicPr>
          <p:cNvPr id="8" name="Picture 7">
            <a:extLst>
              <a:ext uri="{FF2B5EF4-FFF2-40B4-BE49-F238E27FC236}">
                <a16:creationId xmlns:a16="http://schemas.microsoft.com/office/drawing/2014/main" id="{75A03CFC-C9FD-04FF-003A-1D2E51A68DCF}"/>
              </a:ext>
            </a:extLst>
          </p:cNvPr>
          <p:cNvPicPr>
            <a:picLocks noChangeAspect="1"/>
          </p:cNvPicPr>
          <p:nvPr/>
        </p:nvPicPr>
        <p:blipFill>
          <a:blip r:embed="rId4"/>
          <a:stretch>
            <a:fillRect/>
          </a:stretch>
        </p:blipFill>
        <p:spPr>
          <a:xfrm>
            <a:off x="4237044" y="5637051"/>
            <a:ext cx="3793247" cy="983565"/>
          </a:xfrm>
          <a:prstGeom prst="rect">
            <a:avLst/>
          </a:prstGeom>
        </p:spPr>
      </p:pic>
    </p:spTree>
    <p:extLst>
      <p:ext uri="{BB962C8B-B14F-4D97-AF65-F5344CB8AC3E}">
        <p14:creationId xmlns:p14="http://schemas.microsoft.com/office/powerpoint/2010/main" val="15708505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7BD22A4-CCA1-817F-986D-6E79E92DF39E}"/>
              </a:ext>
            </a:extLst>
          </p:cNvPr>
          <p:cNvPicPr>
            <a:picLocks noChangeAspect="1"/>
          </p:cNvPicPr>
          <p:nvPr/>
        </p:nvPicPr>
        <p:blipFill>
          <a:blip r:embed="rId2"/>
          <a:stretch>
            <a:fillRect/>
          </a:stretch>
        </p:blipFill>
        <p:spPr bwMode="auto">
          <a:xfrm>
            <a:off x="6634039" y="913999"/>
            <a:ext cx="5486400" cy="3190875"/>
          </a:xfrm>
          <a:prstGeom prst="rect">
            <a:avLst/>
          </a:prstGeom>
        </p:spPr>
      </p:pic>
      <p:sp>
        <p:nvSpPr>
          <p:cNvPr id="3" name="Content Placeholder 2">
            <a:extLst>
              <a:ext uri="{FF2B5EF4-FFF2-40B4-BE49-F238E27FC236}">
                <a16:creationId xmlns:a16="http://schemas.microsoft.com/office/drawing/2014/main" id="{4297EF32-9384-D752-7C3E-DDF3D01329CC}"/>
              </a:ext>
            </a:extLst>
          </p:cNvPr>
          <p:cNvSpPr txBox="1">
            <a:spLocks/>
          </p:cNvSpPr>
          <p:nvPr/>
        </p:nvSpPr>
        <p:spPr>
          <a:xfrm>
            <a:off x="133569" y="1014342"/>
            <a:ext cx="6264850" cy="60774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latin typeface="Calibri" panose="020F0502020204030204" pitchFamily="34" charset="0"/>
                <a:ea typeface="Calibri" panose="020F0502020204030204" pitchFamily="34" charset="0"/>
                <a:cs typeface="Calibri" panose="020F0502020204030204" pitchFamily="34" charset="0"/>
              </a:rPr>
              <a:t>The proppant transport and erosion correlations are incorporated into a fast-running wellbore dynamics simulator.</a:t>
            </a:r>
          </a:p>
          <a:p>
            <a:r>
              <a:rPr lang="en-US" sz="2400" dirty="0">
                <a:latin typeface="Calibri" panose="020F0502020204030204" pitchFamily="34" charset="0"/>
                <a:ea typeface="Calibri" panose="020F0502020204030204" pitchFamily="34" charset="0"/>
                <a:cs typeface="Calibri" panose="020F0502020204030204" pitchFamily="34" charset="0"/>
              </a:rPr>
              <a:t>Time-steps through the injection schedule, calculating distribution of flow and erosion in every timestep.</a:t>
            </a:r>
          </a:p>
          <a:p>
            <a:r>
              <a:rPr lang="en-US" sz="2400" dirty="0">
                <a:latin typeface="Calibri" panose="020F0502020204030204" pitchFamily="34" charset="0"/>
                <a:ea typeface="Calibri" panose="020F0502020204030204" pitchFamily="34" charset="0"/>
                <a:cs typeface="Calibri" panose="020F0502020204030204" pitchFamily="34" charset="0"/>
              </a:rPr>
              <a:t>Must consider:</a:t>
            </a:r>
          </a:p>
          <a:p>
            <a:pPr lvl="1"/>
            <a:r>
              <a:rPr lang="en-US" sz="2000" dirty="0">
                <a:latin typeface="Calibri" panose="020F0502020204030204" pitchFamily="34" charset="0"/>
                <a:ea typeface="Calibri" panose="020F0502020204030204" pitchFamily="34" charset="0"/>
                <a:cs typeface="Calibri" panose="020F0502020204030204" pitchFamily="34" charset="0"/>
              </a:rPr>
              <a:t>Breakdown</a:t>
            </a:r>
          </a:p>
          <a:p>
            <a:pPr lvl="1"/>
            <a:r>
              <a:rPr lang="en-US" sz="2000" dirty="0">
                <a:latin typeface="Calibri" panose="020F0502020204030204" pitchFamily="34" charset="0"/>
                <a:ea typeface="Calibri" panose="020F0502020204030204" pitchFamily="34" charset="0"/>
                <a:cs typeface="Calibri" panose="020F0502020204030204" pitchFamily="34" charset="0"/>
              </a:rPr>
              <a:t>Perforation and NW pressure drop</a:t>
            </a:r>
          </a:p>
          <a:p>
            <a:pPr lvl="1"/>
            <a:r>
              <a:rPr lang="en-US" sz="2000" dirty="0">
                <a:latin typeface="Calibri" panose="020F0502020204030204" pitchFamily="34" charset="0"/>
                <a:ea typeface="Calibri" panose="020F0502020204030204" pitchFamily="34" charset="0"/>
                <a:cs typeface="Calibri" panose="020F0502020204030204" pitchFamily="34" charset="0"/>
              </a:rPr>
              <a:t>Stress shadowing (prior stage and within the stage)</a:t>
            </a:r>
          </a:p>
          <a:p>
            <a:pPr lvl="1"/>
            <a:r>
              <a:rPr lang="en-US" sz="2000" dirty="0">
                <a:latin typeface="Calibri" panose="020F0502020204030204" pitchFamily="34" charset="0"/>
                <a:ea typeface="Calibri" panose="020F0502020204030204" pitchFamily="34" charset="0"/>
                <a:cs typeface="Calibri" panose="020F0502020204030204" pitchFamily="34" charset="0"/>
              </a:rPr>
              <a:t>Random variance in phasing, diameter, and breakdown pressure (Monte Carlo)</a:t>
            </a:r>
          </a:p>
          <a:p>
            <a:pPr lvl="1"/>
            <a:r>
              <a:rPr lang="en-US" sz="2000" dirty="0">
                <a:latin typeface="Calibri" panose="020F0502020204030204" pitchFamily="34" charset="0"/>
                <a:ea typeface="Calibri" panose="020F0502020204030204" pitchFamily="34" charset="0"/>
                <a:cs typeface="Calibri" panose="020F0502020204030204" pitchFamily="34" charset="0"/>
              </a:rPr>
              <a:t>Proppant inertial and gravity effects</a:t>
            </a:r>
          </a:p>
          <a:p>
            <a:pPr lvl="1"/>
            <a:r>
              <a:rPr lang="en-US" sz="2000" dirty="0">
                <a:latin typeface="Calibri" panose="020F0502020204030204" pitchFamily="34" charset="0"/>
                <a:ea typeface="Calibri" panose="020F0502020204030204" pitchFamily="34" charset="0"/>
                <a:cs typeface="Calibri" panose="020F0502020204030204" pitchFamily="34" charset="0"/>
              </a:rPr>
              <a:t>Perforation erosion</a:t>
            </a:r>
          </a:p>
          <a:p>
            <a:pPr lvl="1"/>
            <a:r>
              <a:rPr lang="en-US" sz="2000" dirty="0">
                <a:latin typeface="Calibri" panose="020F0502020204030204" pitchFamily="34" charset="0"/>
                <a:ea typeface="Calibri" panose="020F0502020204030204" pitchFamily="34" charset="0"/>
                <a:cs typeface="Calibri" panose="020F0502020204030204" pitchFamily="34" charset="0"/>
              </a:rPr>
              <a:t>Effect of phasing on initial diameter</a:t>
            </a:r>
          </a:p>
          <a:p>
            <a:pPr lvl="1"/>
            <a:r>
              <a:rPr lang="en-US" sz="2000" dirty="0">
                <a:latin typeface="Calibri" panose="020F0502020204030204" pitchFamily="34" charset="0"/>
                <a:ea typeface="Calibri" panose="020F0502020204030204" pitchFamily="34" charset="0"/>
                <a:cs typeface="Calibri" panose="020F0502020204030204" pitchFamily="34" charset="0"/>
              </a:rPr>
              <a:t>Perf plugging</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8B8B0A03-2344-8ED8-A10E-7E0D91AD2468}"/>
                  </a:ext>
                </a:extLst>
              </p:cNvPr>
              <p:cNvSpPr txBox="1"/>
              <p:nvPr/>
            </p:nvSpPr>
            <p:spPr>
              <a:xfrm>
                <a:off x="6398419" y="4556459"/>
                <a:ext cx="6100762" cy="49128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400" i="1" smtClean="0">
                              <a:solidFill>
                                <a:srgbClr val="836967"/>
                              </a:solidFill>
                              <a:latin typeface="Cambria Math" panose="02040503050406030204" pitchFamily="18" charset="0"/>
                            </a:rPr>
                          </m:ctrlPr>
                        </m:sSubPr>
                        <m:e>
                          <m:r>
                            <a:rPr lang="en-US" sz="2400" i="1">
                              <a:latin typeface="Cambria Math" panose="02040503050406030204" pitchFamily="18" charset="0"/>
                            </a:rPr>
                            <m:t>𝑃</m:t>
                          </m:r>
                        </m:e>
                        <m:sub>
                          <m:r>
                            <a:rPr lang="en-US" sz="2400" i="1">
                              <a:latin typeface="Cambria Math" panose="02040503050406030204" pitchFamily="18" charset="0"/>
                            </a:rPr>
                            <m:t>𝑤</m:t>
                          </m:r>
                        </m:sub>
                      </m:sSub>
                      <m:r>
                        <a:rPr lang="en-US" sz="2400" i="0">
                          <a:latin typeface="Cambria Math" panose="02040503050406030204" pitchFamily="18" charset="0"/>
                        </a:rPr>
                        <m:t>&gt;</m:t>
                      </m:r>
                      <m:sSub>
                        <m:sSubPr>
                          <m:ctrlPr>
                            <a:rPr lang="en-US" sz="2400" i="1">
                              <a:solidFill>
                                <a:srgbClr val="836967"/>
                              </a:solidFill>
                              <a:latin typeface="Cambria Math" panose="02040503050406030204" pitchFamily="18" charset="0"/>
                            </a:rPr>
                          </m:ctrlPr>
                        </m:sSubPr>
                        <m:e>
                          <m:r>
                            <a:rPr lang="en-US" sz="2400" i="1">
                              <a:latin typeface="Cambria Math" panose="02040503050406030204" pitchFamily="18" charset="0"/>
                            </a:rPr>
                            <m:t>𝑇</m:t>
                          </m:r>
                        </m:e>
                        <m:sub>
                          <m:r>
                            <a:rPr lang="en-US" sz="2400" i="1">
                              <a:latin typeface="Cambria Math" panose="02040503050406030204" pitchFamily="18" charset="0"/>
                            </a:rPr>
                            <m:t>𝑠𝑡𝑟</m:t>
                          </m:r>
                          <m:r>
                            <a:rPr lang="en-US" sz="2400" i="0">
                              <a:latin typeface="Cambria Math" panose="02040503050406030204" pitchFamily="18" charset="0"/>
                            </a:rPr>
                            <m:t>,</m:t>
                          </m:r>
                          <m:r>
                            <a:rPr lang="en-US" sz="2400" i="1">
                              <a:latin typeface="Cambria Math" panose="02040503050406030204" pitchFamily="18" charset="0"/>
                            </a:rPr>
                            <m:t>𝑒𝑓𝑓</m:t>
                          </m:r>
                          <m:r>
                            <a:rPr lang="en-US" sz="2400" i="0">
                              <a:latin typeface="Cambria Math" panose="02040503050406030204" pitchFamily="18" charset="0"/>
                            </a:rPr>
                            <m:t>,</m:t>
                          </m:r>
                          <m:r>
                            <a:rPr lang="en-US" sz="2400" i="1">
                              <a:latin typeface="Cambria Math" panose="02040503050406030204" pitchFamily="18" charset="0"/>
                            </a:rPr>
                            <m:t>𝑐</m:t>
                          </m:r>
                        </m:sub>
                      </m:sSub>
                      <m:r>
                        <a:rPr lang="en-US" sz="2400" i="0">
                          <a:latin typeface="Cambria Math" panose="02040503050406030204" pitchFamily="18" charset="0"/>
                        </a:rPr>
                        <m:t>+</m:t>
                      </m:r>
                      <m:r>
                        <m:rPr>
                          <m:sty m:val="p"/>
                        </m:rPr>
                        <a:rPr lang="en-US" sz="2400" i="0">
                          <a:latin typeface="Cambria Math" panose="02040503050406030204" pitchFamily="18" charset="0"/>
                        </a:rPr>
                        <m:t>Δ</m:t>
                      </m:r>
                      <m:sSub>
                        <m:sSubPr>
                          <m:ctrlPr>
                            <a:rPr lang="en-US" sz="2400" i="1">
                              <a:solidFill>
                                <a:srgbClr val="836967"/>
                              </a:solidFill>
                              <a:latin typeface="Cambria Math" panose="02040503050406030204" pitchFamily="18" charset="0"/>
                            </a:rPr>
                          </m:ctrlPr>
                        </m:sSubPr>
                        <m:e>
                          <m:r>
                            <a:rPr lang="en-US" sz="2400" i="1">
                              <a:latin typeface="Cambria Math" panose="02040503050406030204" pitchFamily="18" charset="0"/>
                            </a:rPr>
                            <m:t>𝜎</m:t>
                          </m:r>
                        </m:e>
                        <m:sub>
                          <m:r>
                            <a:rPr lang="en-US" sz="2400" i="1">
                              <a:latin typeface="Cambria Math" panose="02040503050406030204" pitchFamily="18" charset="0"/>
                            </a:rPr>
                            <m:t>𝑒</m:t>
                          </m:r>
                          <m:r>
                            <a:rPr lang="en-US" sz="2400" i="0">
                              <a:latin typeface="Cambria Math" panose="02040503050406030204" pitchFamily="18" charset="0"/>
                            </a:rPr>
                            <m:t>,</m:t>
                          </m:r>
                          <m:r>
                            <a:rPr lang="en-US" sz="2400" i="1">
                              <a:latin typeface="Cambria Math" panose="02040503050406030204" pitchFamily="18" charset="0"/>
                            </a:rPr>
                            <m:t>𝑐</m:t>
                          </m:r>
                        </m:sub>
                      </m:sSub>
                      <m:r>
                        <a:rPr lang="en-US" sz="2400" i="0">
                          <a:latin typeface="Cambria Math" panose="02040503050406030204" pitchFamily="18" charset="0"/>
                        </a:rPr>
                        <m:t>+</m:t>
                      </m:r>
                      <m:r>
                        <m:rPr>
                          <m:sty m:val="p"/>
                        </m:rPr>
                        <a:rPr lang="en-US" sz="2400" i="0">
                          <a:latin typeface="Cambria Math" panose="02040503050406030204" pitchFamily="18" charset="0"/>
                        </a:rPr>
                        <m:t>Δ</m:t>
                      </m:r>
                      <m:sSub>
                        <m:sSubPr>
                          <m:ctrlPr>
                            <a:rPr lang="en-US" sz="2400" i="1">
                              <a:solidFill>
                                <a:srgbClr val="836967"/>
                              </a:solidFill>
                              <a:latin typeface="Cambria Math" panose="02040503050406030204" pitchFamily="18" charset="0"/>
                            </a:rPr>
                          </m:ctrlPr>
                        </m:sSubPr>
                        <m:e>
                          <m:r>
                            <a:rPr lang="en-US" sz="2400" i="1">
                              <a:latin typeface="Cambria Math" panose="02040503050406030204" pitchFamily="18" charset="0"/>
                            </a:rPr>
                            <m:t>𝜎</m:t>
                          </m:r>
                        </m:e>
                        <m:sub>
                          <m:r>
                            <a:rPr lang="en-US" sz="2400" i="1">
                              <a:latin typeface="Cambria Math" panose="02040503050406030204" pitchFamily="18" charset="0"/>
                            </a:rPr>
                            <m:t>𝑖</m:t>
                          </m:r>
                          <m:r>
                            <a:rPr lang="en-US" sz="2400" i="0">
                              <a:latin typeface="Cambria Math" panose="02040503050406030204" pitchFamily="18" charset="0"/>
                            </a:rPr>
                            <m:t>,</m:t>
                          </m:r>
                          <m:r>
                            <a:rPr lang="en-US" sz="2400" i="1">
                              <a:latin typeface="Cambria Math" panose="02040503050406030204" pitchFamily="18" charset="0"/>
                            </a:rPr>
                            <m:t>𝑐</m:t>
                          </m:r>
                        </m:sub>
                      </m:sSub>
                      <m:r>
                        <a:rPr lang="en-US" sz="2400" i="0">
                          <a:latin typeface="Cambria Math" panose="02040503050406030204" pitchFamily="18" charset="0"/>
                        </a:rPr>
                        <m:t>+</m:t>
                      </m:r>
                      <m:sSub>
                        <m:sSubPr>
                          <m:ctrlPr>
                            <a:rPr lang="en-US" sz="2400" i="1">
                              <a:solidFill>
                                <a:srgbClr val="836967"/>
                              </a:solidFill>
                              <a:latin typeface="Cambria Math" panose="02040503050406030204" pitchFamily="18" charset="0"/>
                            </a:rPr>
                          </m:ctrlPr>
                        </m:sSubPr>
                        <m:e>
                          <m:r>
                            <a:rPr lang="en-US" sz="2400" i="1">
                              <a:latin typeface="Cambria Math" panose="02040503050406030204" pitchFamily="18" charset="0"/>
                            </a:rPr>
                            <m:t>𝜎</m:t>
                          </m:r>
                        </m:e>
                        <m:sub>
                          <m:r>
                            <a:rPr lang="en-US" sz="2400" i="1">
                              <a:latin typeface="Cambria Math" panose="02040503050406030204" pitchFamily="18" charset="0"/>
                            </a:rPr>
                            <m:t>𝑖𝑛𝑖𝑡</m:t>
                          </m:r>
                          <m:r>
                            <a:rPr lang="en-US" sz="2400" i="0">
                              <a:latin typeface="Cambria Math" panose="02040503050406030204" pitchFamily="18" charset="0"/>
                            </a:rPr>
                            <m:t>,</m:t>
                          </m:r>
                          <m:r>
                            <a:rPr lang="en-US" sz="2400" i="1">
                              <a:latin typeface="Cambria Math" panose="02040503050406030204" pitchFamily="18" charset="0"/>
                            </a:rPr>
                            <m:t>𝑐</m:t>
                          </m:r>
                        </m:sub>
                      </m:sSub>
                    </m:oMath>
                  </m:oMathPara>
                </a14:m>
                <a:endParaRPr lang="en-US" sz="2400" dirty="0"/>
              </a:p>
            </p:txBody>
          </p:sp>
        </mc:Choice>
        <mc:Fallback xmlns="">
          <p:sp>
            <p:nvSpPr>
              <p:cNvPr id="4" name="TextBox 3">
                <a:extLst>
                  <a:ext uri="{FF2B5EF4-FFF2-40B4-BE49-F238E27FC236}">
                    <a16:creationId xmlns:a16="http://schemas.microsoft.com/office/drawing/2014/main" id="{8B8B0A03-2344-8ED8-A10E-7E0D91AD2468}"/>
                  </a:ext>
                </a:extLst>
              </p:cNvPr>
              <p:cNvSpPr txBox="1">
                <a:spLocks noRot="1" noChangeAspect="1" noMove="1" noResize="1" noEditPoints="1" noAdjustHandles="1" noChangeArrowheads="1" noChangeShapeType="1" noTextEdit="1"/>
              </p:cNvSpPr>
              <p:nvPr/>
            </p:nvSpPr>
            <p:spPr>
              <a:xfrm>
                <a:off x="6398419" y="4556459"/>
                <a:ext cx="6100762" cy="491288"/>
              </a:xfrm>
              <a:prstGeom prst="rect">
                <a:avLst/>
              </a:prstGeom>
              <a:blipFill>
                <a:blip r:embed="rId3"/>
                <a:stretch>
                  <a:fillRect b="-1234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B5C7116C-5B4C-750F-587E-1AD909B5E864}"/>
                  </a:ext>
                </a:extLst>
              </p:cNvPr>
              <p:cNvSpPr txBox="1"/>
              <p:nvPr/>
            </p:nvSpPr>
            <p:spPr>
              <a:xfrm>
                <a:off x="6396256" y="5499332"/>
                <a:ext cx="5724183" cy="72442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i="1" smtClean="0">
                              <a:solidFill>
                                <a:srgbClr val="836967"/>
                              </a:solidFill>
                              <a:latin typeface="Cambria Math" panose="02040503050406030204" pitchFamily="18" charset="0"/>
                            </a:rPr>
                          </m:ctrlPr>
                        </m:sSubPr>
                        <m:e>
                          <m:r>
                            <a:rPr lang="en-US" sz="2000" i="1">
                              <a:latin typeface="Cambria Math" panose="02040503050406030204" pitchFamily="18" charset="0"/>
                            </a:rPr>
                            <m:t>𝑃</m:t>
                          </m:r>
                        </m:e>
                        <m:sub>
                          <m:r>
                            <a:rPr lang="en-US" sz="2000" i="1">
                              <a:latin typeface="Cambria Math" panose="02040503050406030204" pitchFamily="18" charset="0"/>
                            </a:rPr>
                            <m:t>𝑤</m:t>
                          </m:r>
                        </m:sub>
                      </m:sSub>
                      <m:r>
                        <a:rPr lang="en-US" sz="2000" i="0">
                          <a:latin typeface="Cambria Math" panose="02040503050406030204" pitchFamily="18" charset="0"/>
                        </a:rPr>
                        <m:t> = </m:t>
                      </m:r>
                      <m:r>
                        <a:rPr lang="en-US" sz="2000" i="1">
                          <a:latin typeface="Cambria Math" panose="02040503050406030204" pitchFamily="18" charset="0"/>
                        </a:rPr>
                        <m:t>𝛥</m:t>
                      </m:r>
                      <m:sSub>
                        <m:sSubPr>
                          <m:ctrlPr>
                            <a:rPr lang="en-US" sz="2000" i="1">
                              <a:solidFill>
                                <a:srgbClr val="836967"/>
                              </a:solidFill>
                              <a:latin typeface="Cambria Math" panose="02040503050406030204" pitchFamily="18" charset="0"/>
                            </a:rPr>
                          </m:ctrlPr>
                        </m:sSubPr>
                        <m:e>
                          <m:r>
                            <a:rPr lang="en-US" sz="2000" i="1">
                              <a:latin typeface="Cambria Math" panose="02040503050406030204" pitchFamily="18" charset="0"/>
                            </a:rPr>
                            <m:t>𝑝</m:t>
                          </m:r>
                        </m:e>
                        <m:sub>
                          <m:r>
                            <a:rPr lang="en-US" sz="2000" i="1">
                              <a:latin typeface="Cambria Math" panose="02040503050406030204" pitchFamily="18" charset="0"/>
                            </a:rPr>
                            <m:t>𝑝</m:t>
                          </m:r>
                          <m:r>
                            <a:rPr lang="en-US" sz="2000" i="0">
                              <a:latin typeface="Cambria Math" panose="02040503050406030204" pitchFamily="18" charset="0"/>
                            </a:rPr>
                            <m:t>,</m:t>
                          </m:r>
                          <m:r>
                            <a:rPr lang="en-US" sz="2000" i="1">
                              <a:latin typeface="Cambria Math" panose="02040503050406030204" pitchFamily="18" charset="0"/>
                            </a:rPr>
                            <m:t>𝑐</m:t>
                          </m:r>
                        </m:sub>
                      </m:sSub>
                      <m:d>
                        <m:dPr>
                          <m:ctrlPr>
                            <a:rPr lang="en-US" sz="2000" i="1">
                              <a:solidFill>
                                <a:srgbClr val="836967"/>
                              </a:solidFill>
                              <a:latin typeface="Cambria Math" panose="02040503050406030204" pitchFamily="18" charset="0"/>
                            </a:rPr>
                          </m:ctrlPr>
                        </m:dPr>
                        <m:e>
                          <m:sSub>
                            <m:sSubPr>
                              <m:ctrlPr>
                                <a:rPr lang="en-US" sz="2000" i="1">
                                  <a:solidFill>
                                    <a:srgbClr val="836967"/>
                                  </a:solidFill>
                                  <a:latin typeface="Cambria Math" panose="02040503050406030204" pitchFamily="18" charset="0"/>
                                </a:rPr>
                              </m:ctrlPr>
                            </m:sSubPr>
                            <m:e>
                              <m:r>
                                <a:rPr lang="en-US" sz="2000" i="1">
                                  <a:latin typeface="Cambria Math" panose="02040503050406030204" pitchFamily="18" charset="0"/>
                                </a:rPr>
                                <m:t>𝑞</m:t>
                              </m:r>
                            </m:e>
                            <m:sub>
                              <m:r>
                                <a:rPr lang="en-US" sz="2000" i="1">
                                  <a:latin typeface="Cambria Math" panose="02040503050406030204" pitchFamily="18" charset="0"/>
                                </a:rPr>
                                <m:t>𝑐</m:t>
                              </m:r>
                            </m:sub>
                          </m:sSub>
                        </m:e>
                      </m:d>
                      <m:r>
                        <a:rPr lang="en-US" sz="2000" i="0">
                          <a:latin typeface="Cambria Math" panose="02040503050406030204" pitchFamily="18" charset="0"/>
                        </a:rPr>
                        <m:t>+</m:t>
                      </m:r>
                      <m:r>
                        <a:rPr lang="en-US" sz="2000" i="1">
                          <a:latin typeface="Cambria Math" panose="02040503050406030204" pitchFamily="18" charset="0"/>
                        </a:rPr>
                        <m:t>𝛥</m:t>
                      </m:r>
                      <m:sSub>
                        <m:sSubPr>
                          <m:ctrlPr>
                            <a:rPr lang="en-US" sz="2000" i="1">
                              <a:solidFill>
                                <a:srgbClr val="836967"/>
                              </a:solidFill>
                              <a:latin typeface="Cambria Math" panose="02040503050406030204" pitchFamily="18" charset="0"/>
                            </a:rPr>
                          </m:ctrlPr>
                        </m:sSubPr>
                        <m:e>
                          <m:r>
                            <a:rPr lang="en-US" sz="2000" i="1">
                              <a:latin typeface="Cambria Math" panose="02040503050406030204" pitchFamily="18" charset="0"/>
                            </a:rPr>
                            <m:t>𝑝</m:t>
                          </m:r>
                        </m:e>
                        <m:sub>
                          <m:r>
                            <a:rPr lang="en-US" sz="2000" i="1">
                              <a:latin typeface="Cambria Math" panose="02040503050406030204" pitchFamily="18" charset="0"/>
                            </a:rPr>
                            <m:t>𝑁𝑊</m:t>
                          </m:r>
                          <m:r>
                            <a:rPr lang="en-US" sz="2000" i="0">
                              <a:latin typeface="Cambria Math" panose="02040503050406030204" pitchFamily="18" charset="0"/>
                            </a:rPr>
                            <m:t>,</m:t>
                          </m:r>
                          <m:r>
                            <a:rPr lang="en-US" sz="2000" i="1">
                              <a:latin typeface="Cambria Math" panose="02040503050406030204" pitchFamily="18" charset="0"/>
                            </a:rPr>
                            <m:t>𝑐</m:t>
                          </m:r>
                        </m:sub>
                      </m:sSub>
                      <m:d>
                        <m:dPr>
                          <m:ctrlPr>
                            <a:rPr lang="en-US" sz="2000" i="1">
                              <a:solidFill>
                                <a:srgbClr val="836967"/>
                              </a:solidFill>
                              <a:latin typeface="Cambria Math" panose="02040503050406030204" pitchFamily="18" charset="0"/>
                            </a:rPr>
                          </m:ctrlPr>
                        </m:dPr>
                        <m:e>
                          <m:sSub>
                            <m:sSubPr>
                              <m:ctrlPr>
                                <a:rPr lang="en-US" sz="2000" i="1">
                                  <a:solidFill>
                                    <a:srgbClr val="836967"/>
                                  </a:solidFill>
                                  <a:latin typeface="Cambria Math" panose="02040503050406030204" pitchFamily="18" charset="0"/>
                                </a:rPr>
                              </m:ctrlPr>
                            </m:sSubPr>
                            <m:e>
                              <m:r>
                                <a:rPr lang="en-US" sz="2000" i="1">
                                  <a:latin typeface="Cambria Math" panose="02040503050406030204" pitchFamily="18" charset="0"/>
                                </a:rPr>
                                <m:t>𝑞</m:t>
                              </m:r>
                            </m:e>
                            <m:sub>
                              <m:r>
                                <a:rPr lang="en-US" sz="2000" i="1">
                                  <a:latin typeface="Cambria Math" panose="02040503050406030204" pitchFamily="18" charset="0"/>
                                </a:rPr>
                                <m:t>𝑐</m:t>
                              </m:r>
                            </m:sub>
                          </m:sSub>
                        </m:e>
                      </m:d>
                      <m:r>
                        <a:rPr lang="en-US" sz="2000" i="0">
                          <a:latin typeface="Cambria Math" panose="02040503050406030204" pitchFamily="18" charset="0"/>
                        </a:rPr>
                        <m:t>+</m:t>
                      </m:r>
                      <m:r>
                        <m:rPr>
                          <m:sty m:val="p"/>
                        </m:rPr>
                        <a:rPr lang="en-US" sz="2000" i="0">
                          <a:latin typeface="Cambria Math" panose="02040503050406030204" pitchFamily="18" charset="0"/>
                        </a:rPr>
                        <m:t>Δ</m:t>
                      </m:r>
                      <m:sSub>
                        <m:sSubPr>
                          <m:ctrlPr>
                            <a:rPr lang="en-US" sz="2000" i="1">
                              <a:solidFill>
                                <a:srgbClr val="836967"/>
                              </a:solidFill>
                              <a:latin typeface="Cambria Math" panose="02040503050406030204" pitchFamily="18" charset="0"/>
                            </a:rPr>
                          </m:ctrlPr>
                        </m:sSubPr>
                        <m:e>
                          <m:r>
                            <a:rPr lang="en-US" sz="2000" i="1">
                              <a:latin typeface="Cambria Math" panose="02040503050406030204" pitchFamily="18" charset="0"/>
                            </a:rPr>
                            <m:t>𝜎</m:t>
                          </m:r>
                        </m:e>
                        <m:sub>
                          <m:r>
                            <a:rPr lang="en-US" sz="2000" i="1">
                              <a:latin typeface="Cambria Math" panose="02040503050406030204" pitchFamily="18" charset="0"/>
                            </a:rPr>
                            <m:t>𝑒</m:t>
                          </m:r>
                          <m:r>
                            <a:rPr lang="en-US" sz="2000" i="0">
                              <a:latin typeface="Cambria Math" panose="02040503050406030204" pitchFamily="18" charset="0"/>
                            </a:rPr>
                            <m:t>,</m:t>
                          </m:r>
                          <m:r>
                            <a:rPr lang="en-US" sz="2000" i="1">
                              <a:latin typeface="Cambria Math" panose="02040503050406030204" pitchFamily="18" charset="0"/>
                            </a:rPr>
                            <m:t>𝑐</m:t>
                          </m:r>
                        </m:sub>
                      </m:sSub>
                      <m:r>
                        <a:rPr lang="en-US" sz="2000" i="0">
                          <a:latin typeface="Cambria Math" panose="02040503050406030204" pitchFamily="18" charset="0"/>
                        </a:rPr>
                        <m:t>+</m:t>
                      </m:r>
                      <m:r>
                        <m:rPr>
                          <m:sty m:val="p"/>
                        </m:rPr>
                        <a:rPr lang="en-US" sz="2000" i="0">
                          <a:latin typeface="Cambria Math" panose="02040503050406030204" pitchFamily="18" charset="0"/>
                        </a:rPr>
                        <m:t>Δ</m:t>
                      </m:r>
                      <m:sSub>
                        <m:sSubPr>
                          <m:ctrlPr>
                            <a:rPr lang="en-US" sz="2000" i="1">
                              <a:solidFill>
                                <a:srgbClr val="836967"/>
                              </a:solidFill>
                              <a:latin typeface="Cambria Math" panose="02040503050406030204" pitchFamily="18" charset="0"/>
                            </a:rPr>
                          </m:ctrlPr>
                        </m:sSubPr>
                        <m:e>
                          <m:r>
                            <a:rPr lang="en-US" sz="2000" i="1">
                              <a:latin typeface="Cambria Math" panose="02040503050406030204" pitchFamily="18" charset="0"/>
                            </a:rPr>
                            <m:t>𝜎</m:t>
                          </m:r>
                        </m:e>
                        <m:sub>
                          <m:r>
                            <a:rPr lang="en-US" sz="2000" i="1">
                              <a:latin typeface="Cambria Math" panose="02040503050406030204" pitchFamily="18" charset="0"/>
                            </a:rPr>
                            <m:t>𝑖</m:t>
                          </m:r>
                          <m:r>
                            <a:rPr lang="en-US" sz="2000" i="0">
                              <a:latin typeface="Cambria Math" panose="02040503050406030204" pitchFamily="18" charset="0"/>
                            </a:rPr>
                            <m:t>,</m:t>
                          </m:r>
                          <m:r>
                            <a:rPr lang="en-US" sz="2000" i="1">
                              <a:latin typeface="Cambria Math" panose="02040503050406030204" pitchFamily="18" charset="0"/>
                            </a:rPr>
                            <m:t>𝑐</m:t>
                          </m:r>
                        </m:sub>
                      </m:sSub>
                      <m:r>
                        <a:rPr lang="en-US" sz="2000" i="0">
                          <a:latin typeface="Cambria Math" panose="02040503050406030204" pitchFamily="18" charset="0"/>
                        </a:rPr>
                        <m:t>+</m:t>
                      </m:r>
                      <m:sSub>
                        <m:sSubPr>
                          <m:ctrlPr>
                            <a:rPr lang="en-US" sz="2000" i="1">
                              <a:solidFill>
                                <a:srgbClr val="836967"/>
                              </a:solidFill>
                              <a:latin typeface="Cambria Math" panose="02040503050406030204" pitchFamily="18" charset="0"/>
                            </a:rPr>
                          </m:ctrlPr>
                        </m:sSubPr>
                        <m:e>
                          <m:r>
                            <a:rPr lang="en-US" sz="2000" i="1">
                              <a:latin typeface="Cambria Math" panose="02040503050406030204" pitchFamily="18" charset="0"/>
                            </a:rPr>
                            <m:t>𝜎</m:t>
                          </m:r>
                        </m:e>
                        <m:sub>
                          <m:r>
                            <a:rPr lang="en-US" sz="2000" i="1">
                              <a:latin typeface="Cambria Math" panose="02040503050406030204" pitchFamily="18" charset="0"/>
                            </a:rPr>
                            <m:t>𝑖𝑛𝑖𝑡</m:t>
                          </m:r>
                          <m:r>
                            <a:rPr lang="en-US" sz="2000" i="0">
                              <a:latin typeface="Cambria Math" panose="02040503050406030204" pitchFamily="18" charset="0"/>
                            </a:rPr>
                            <m:t>,</m:t>
                          </m:r>
                          <m:r>
                            <a:rPr lang="en-US" sz="2000" i="1">
                              <a:latin typeface="Cambria Math" panose="02040503050406030204" pitchFamily="18" charset="0"/>
                            </a:rPr>
                            <m:t>𝑐</m:t>
                          </m:r>
                        </m:sub>
                      </m:sSub>
                    </m:oMath>
                  </m:oMathPara>
                </a14:m>
                <a:endParaRPr lang="en-US" sz="2000" dirty="0"/>
              </a:p>
            </p:txBody>
          </p:sp>
        </mc:Choice>
        <mc:Fallback xmlns="">
          <p:sp>
            <p:nvSpPr>
              <p:cNvPr id="5" name="TextBox 4">
                <a:extLst>
                  <a:ext uri="{FF2B5EF4-FFF2-40B4-BE49-F238E27FC236}">
                    <a16:creationId xmlns:a16="http://schemas.microsoft.com/office/drawing/2014/main" id="{B5C7116C-5B4C-750F-587E-1AD909B5E864}"/>
                  </a:ext>
                </a:extLst>
              </p:cNvPr>
              <p:cNvSpPr txBox="1">
                <a:spLocks noRot="1" noChangeAspect="1" noMove="1" noResize="1" noEditPoints="1" noAdjustHandles="1" noChangeArrowheads="1" noChangeShapeType="1" noTextEdit="1"/>
              </p:cNvSpPr>
              <p:nvPr/>
            </p:nvSpPr>
            <p:spPr>
              <a:xfrm>
                <a:off x="6396256" y="5499332"/>
                <a:ext cx="5724183" cy="724429"/>
              </a:xfrm>
              <a:prstGeom prst="rect">
                <a:avLst/>
              </a:prstGeom>
              <a:blipFill>
                <a:blip r:embed="rId4"/>
                <a:stretch>
                  <a:fillRect b="-3361"/>
                </a:stretch>
              </a:blipFill>
            </p:spPr>
            <p:txBody>
              <a:bodyPr/>
              <a:lstStyle/>
              <a:p>
                <a:r>
                  <a:rPr lang="en-US">
                    <a:noFill/>
                  </a:rPr>
                  <a:t> </a:t>
                </a:r>
              </a:p>
            </p:txBody>
          </p:sp>
        </mc:Fallback>
      </mc:AlternateContent>
      <p:sp>
        <p:nvSpPr>
          <p:cNvPr id="6" name="Title 5">
            <a:extLst>
              <a:ext uri="{FF2B5EF4-FFF2-40B4-BE49-F238E27FC236}">
                <a16:creationId xmlns:a16="http://schemas.microsoft.com/office/drawing/2014/main" id="{A493F8BD-9FE9-452C-2691-F9D79DC02918}"/>
              </a:ext>
            </a:extLst>
          </p:cNvPr>
          <p:cNvSpPr>
            <a:spLocks noGrp="1"/>
          </p:cNvSpPr>
          <p:nvPr>
            <p:ph type="title"/>
          </p:nvPr>
        </p:nvSpPr>
        <p:spPr/>
        <p:txBody>
          <a:bodyPr/>
          <a:lstStyle/>
          <a:p>
            <a:r>
              <a:rPr lang="en-US" dirty="0"/>
              <a:t>StageOpt – a wellbore dynamics simulator</a:t>
            </a:r>
          </a:p>
        </p:txBody>
      </p:sp>
      <p:sp>
        <p:nvSpPr>
          <p:cNvPr id="7" name="Slide Number Placeholder 1">
            <a:extLst>
              <a:ext uri="{FF2B5EF4-FFF2-40B4-BE49-F238E27FC236}">
                <a16:creationId xmlns:a16="http://schemas.microsoft.com/office/drawing/2014/main" id="{76FE1A16-A1E0-4679-C19C-1D710CCDAF4E}"/>
              </a:ext>
            </a:extLst>
          </p:cNvPr>
          <p:cNvSpPr txBox="1">
            <a:spLocks/>
          </p:cNvSpPr>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RPr lang="en-US"/>
            </a:defPPr>
            <a:lvl1pPr marL="0" marR="0" lvl="0"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1pPr>
            <a:lvl2pPr marL="0" marR="0" lvl="1"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2pPr>
            <a:lvl3pPr marL="0" marR="0" lvl="2"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3pPr>
            <a:lvl4pPr marL="0" marR="0" lvl="3"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4pPr>
            <a:lvl5pPr marL="0" marR="0" lvl="4"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5pPr>
            <a:lvl6pPr marL="0" marR="0" lvl="5"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6pPr>
            <a:lvl7pPr marL="0" marR="0" lvl="6"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7pPr>
            <a:lvl8pPr marL="0" marR="0" lvl="7"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8pPr>
            <a:lvl9pPr marL="0" marR="0" lvl="8"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9pPr>
          </a:lstStyle>
          <a:p>
            <a:fld id="{00000000-1234-1234-1234-123412341234}" type="slidenum">
              <a:rPr lang="en-US" smtClean="0"/>
              <a:pPr/>
              <a:t>13</a:t>
            </a:fld>
            <a:endParaRPr lang="en-US" dirty="0"/>
          </a:p>
        </p:txBody>
      </p:sp>
    </p:spTree>
    <p:extLst>
      <p:ext uri="{BB962C8B-B14F-4D97-AF65-F5344CB8AC3E}">
        <p14:creationId xmlns:p14="http://schemas.microsoft.com/office/powerpoint/2010/main" val="936496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D9109CA7-1FDA-BD1B-F2CD-34D4ABE554ED}"/>
              </a:ext>
            </a:extLst>
          </p:cNvPr>
          <p:cNvSpPr/>
          <p:nvPr/>
        </p:nvSpPr>
        <p:spPr>
          <a:xfrm>
            <a:off x="7913914" y="690666"/>
            <a:ext cx="3755668" cy="1356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z</a:t>
            </a:r>
          </a:p>
        </p:txBody>
      </p:sp>
      <p:sp>
        <p:nvSpPr>
          <p:cNvPr id="3" name="Title 2">
            <a:extLst>
              <a:ext uri="{FF2B5EF4-FFF2-40B4-BE49-F238E27FC236}">
                <a16:creationId xmlns:a16="http://schemas.microsoft.com/office/drawing/2014/main" id="{4F83762D-D4F7-BF35-0247-61F05A4D598C}"/>
              </a:ext>
            </a:extLst>
          </p:cNvPr>
          <p:cNvSpPr>
            <a:spLocks noGrp="1"/>
          </p:cNvSpPr>
          <p:nvPr>
            <p:ph type="title"/>
          </p:nvPr>
        </p:nvSpPr>
        <p:spPr/>
        <p:txBody>
          <a:bodyPr/>
          <a:lstStyle/>
          <a:p>
            <a:r>
              <a:rPr lang="en-US" dirty="0"/>
              <a:t>What it takes to model proppant placement</a:t>
            </a:r>
          </a:p>
        </p:txBody>
      </p:sp>
      <p:pic>
        <p:nvPicPr>
          <p:cNvPr id="2" name="Picture 1">
            <a:extLst>
              <a:ext uri="{FF2B5EF4-FFF2-40B4-BE49-F238E27FC236}">
                <a16:creationId xmlns:a16="http://schemas.microsoft.com/office/drawing/2014/main" id="{78023FBE-4795-1984-D7C6-AF66B1F811DA}"/>
              </a:ext>
            </a:extLst>
          </p:cNvPr>
          <p:cNvPicPr>
            <a:picLocks noChangeAspect="1"/>
          </p:cNvPicPr>
          <p:nvPr/>
        </p:nvPicPr>
        <p:blipFill rotWithShape="1">
          <a:blip r:embed="rId2"/>
          <a:srcRect l="1994" t="14446" r="51363" b="42681"/>
          <a:stretch/>
        </p:blipFill>
        <p:spPr>
          <a:xfrm>
            <a:off x="239391" y="1050494"/>
            <a:ext cx="4152178" cy="1863156"/>
          </a:xfrm>
          <a:prstGeom prst="rect">
            <a:avLst/>
          </a:prstGeom>
        </p:spPr>
      </p:pic>
      <p:pic>
        <p:nvPicPr>
          <p:cNvPr id="7" name="Picture 6">
            <a:extLst>
              <a:ext uri="{FF2B5EF4-FFF2-40B4-BE49-F238E27FC236}">
                <a16:creationId xmlns:a16="http://schemas.microsoft.com/office/drawing/2014/main" id="{6BBBB78E-AD5E-2C1F-4A5F-51373B799D2B}"/>
              </a:ext>
            </a:extLst>
          </p:cNvPr>
          <p:cNvPicPr>
            <a:picLocks noChangeAspect="1"/>
          </p:cNvPicPr>
          <p:nvPr/>
        </p:nvPicPr>
        <p:blipFill rotWithShape="1">
          <a:blip r:embed="rId3">
            <a:clrChange>
              <a:clrFrom>
                <a:srgbClr val="FFFFFF"/>
              </a:clrFrom>
              <a:clrTo>
                <a:srgbClr val="FFFFFF">
                  <a:alpha val="0"/>
                </a:srgbClr>
              </a:clrTo>
            </a:clrChange>
          </a:blip>
          <a:srcRect l="29521" t="5156" r="21649" b="5857"/>
          <a:stretch/>
        </p:blipFill>
        <p:spPr>
          <a:xfrm>
            <a:off x="820695" y="3318925"/>
            <a:ext cx="3204903" cy="2832092"/>
          </a:xfrm>
          <a:prstGeom prst="rect">
            <a:avLst/>
          </a:prstGeom>
        </p:spPr>
      </p:pic>
      <p:pic>
        <p:nvPicPr>
          <p:cNvPr id="11" name="Picture 10">
            <a:extLst>
              <a:ext uri="{FF2B5EF4-FFF2-40B4-BE49-F238E27FC236}">
                <a16:creationId xmlns:a16="http://schemas.microsoft.com/office/drawing/2014/main" id="{1652AD5F-0421-87F1-76C6-26962258C848}"/>
              </a:ext>
            </a:extLst>
          </p:cNvPr>
          <p:cNvPicPr>
            <a:picLocks noChangeAspect="1"/>
          </p:cNvPicPr>
          <p:nvPr/>
        </p:nvPicPr>
        <p:blipFill rotWithShape="1">
          <a:blip r:embed="rId3"/>
          <a:srcRect l="3290" t="7362" r="73731" b="60716"/>
          <a:stretch/>
        </p:blipFill>
        <p:spPr>
          <a:xfrm>
            <a:off x="4260079" y="4925899"/>
            <a:ext cx="1655321" cy="1115043"/>
          </a:xfrm>
          <a:prstGeom prst="rect">
            <a:avLst/>
          </a:prstGeom>
        </p:spPr>
      </p:pic>
      <p:pic>
        <p:nvPicPr>
          <p:cNvPr id="5" name="Picture 4">
            <a:extLst>
              <a:ext uri="{FF2B5EF4-FFF2-40B4-BE49-F238E27FC236}">
                <a16:creationId xmlns:a16="http://schemas.microsoft.com/office/drawing/2014/main" id="{6D3F6FD5-C47B-8867-748C-AA0632E1337D}"/>
              </a:ext>
            </a:extLst>
          </p:cNvPr>
          <p:cNvPicPr>
            <a:picLocks noChangeAspect="1"/>
          </p:cNvPicPr>
          <p:nvPr/>
        </p:nvPicPr>
        <p:blipFill rotWithShape="1">
          <a:blip r:embed="rId2">
            <a:clrChange>
              <a:clrFrom>
                <a:srgbClr val="FFFFFF"/>
              </a:clrFrom>
              <a:clrTo>
                <a:srgbClr val="FFFFFF">
                  <a:alpha val="0"/>
                </a:srgbClr>
              </a:clrTo>
            </a:clrChange>
          </a:blip>
          <a:srcRect l="55748" t="11247" b="14233"/>
          <a:stretch/>
        </p:blipFill>
        <p:spPr>
          <a:xfrm>
            <a:off x="6874548" y="1127761"/>
            <a:ext cx="3911642" cy="3215566"/>
          </a:xfrm>
          <a:prstGeom prst="rect">
            <a:avLst/>
          </a:prstGeom>
        </p:spPr>
      </p:pic>
      <p:sp>
        <p:nvSpPr>
          <p:cNvPr id="4" name="Slide Number Placeholder 1">
            <a:extLst>
              <a:ext uri="{FF2B5EF4-FFF2-40B4-BE49-F238E27FC236}">
                <a16:creationId xmlns:a16="http://schemas.microsoft.com/office/drawing/2014/main" id="{A81256F0-7861-EB13-C9E2-9E48C58604BB}"/>
              </a:ext>
            </a:extLst>
          </p:cNvPr>
          <p:cNvSpPr txBox="1">
            <a:spLocks/>
          </p:cNvSpPr>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RPr lang="en-US"/>
            </a:defPPr>
            <a:lvl1pPr marL="0" marR="0" lvl="0"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1pPr>
            <a:lvl2pPr marL="0" marR="0" lvl="1"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2pPr>
            <a:lvl3pPr marL="0" marR="0" lvl="2"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3pPr>
            <a:lvl4pPr marL="0" marR="0" lvl="3"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4pPr>
            <a:lvl5pPr marL="0" marR="0" lvl="4"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5pPr>
            <a:lvl6pPr marL="0" marR="0" lvl="5"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6pPr>
            <a:lvl7pPr marL="0" marR="0" lvl="6"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7pPr>
            <a:lvl8pPr marL="0" marR="0" lvl="7"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8pPr>
            <a:lvl9pPr marL="0" marR="0" lvl="8"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9pPr>
          </a:lstStyle>
          <a:p>
            <a:fld id="{00000000-1234-1234-1234-123412341234}" type="slidenum">
              <a:rPr lang="en-US" smtClean="0"/>
              <a:pPr/>
              <a:t>14</a:t>
            </a:fld>
            <a:endParaRPr lang="en-US" dirty="0"/>
          </a:p>
        </p:txBody>
      </p:sp>
    </p:spTree>
    <p:extLst>
      <p:ext uri="{BB962C8B-B14F-4D97-AF65-F5344CB8AC3E}">
        <p14:creationId xmlns:p14="http://schemas.microsoft.com/office/powerpoint/2010/main" val="2757971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813C8A-2E55-3944-DF3C-D6CB138E1FCF}"/>
            </a:ext>
          </a:extLst>
        </p:cNvPr>
        <p:cNvGrpSpPr/>
        <p:nvPr/>
      </p:nvGrpSpPr>
      <p:grpSpPr>
        <a:xfrm>
          <a:off x="0" y="0"/>
          <a:ext cx="0" cy="0"/>
          <a:chOff x="0" y="0"/>
          <a:chExt cx="0" cy="0"/>
        </a:xfrm>
      </p:grpSpPr>
      <p:sp>
        <p:nvSpPr>
          <p:cNvPr id="27" name="Rectangle 26">
            <a:extLst>
              <a:ext uri="{FF2B5EF4-FFF2-40B4-BE49-F238E27FC236}">
                <a16:creationId xmlns:a16="http://schemas.microsoft.com/office/drawing/2014/main" id="{0F5756BF-16FA-6488-011C-4A4FF4A598DC}"/>
              </a:ext>
            </a:extLst>
          </p:cNvPr>
          <p:cNvSpPr/>
          <p:nvPr/>
        </p:nvSpPr>
        <p:spPr>
          <a:xfrm>
            <a:off x="7913914" y="690666"/>
            <a:ext cx="3755668" cy="1356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z</a:t>
            </a:r>
          </a:p>
        </p:txBody>
      </p:sp>
      <p:sp>
        <p:nvSpPr>
          <p:cNvPr id="3" name="Title 2">
            <a:extLst>
              <a:ext uri="{FF2B5EF4-FFF2-40B4-BE49-F238E27FC236}">
                <a16:creationId xmlns:a16="http://schemas.microsoft.com/office/drawing/2014/main" id="{D4CB639D-FDD7-FA5B-5C9C-8D0B327B501E}"/>
              </a:ext>
            </a:extLst>
          </p:cNvPr>
          <p:cNvSpPr>
            <a:spLocks noGrp="1"/>
          </p:cNvSpPr>
          <p:nvPr>
            <p:ph type="title"/>
          </p:nvPr>
        </p:nvSpPr>
        <p:spPr/>
        <p:txBody>
          <a:bodyPr/>
          <a:lstStyle/>
          <a:p>
            <a:r>
              <a:rPr lang="en-US" dirty="0"/>
              <a:t>What it takes to model proppant placement</a:t>
            </a:r>
          </a:p>
        </p:txBody>
      </p:sp>
      <p:pic>
        <p:nvPicPr>
          <p:cNvPr id="2" name="Picture 1">
            <a:extLst>
              <a:ext uri="{FF2B5EF4-FFF2-40B4-BE49-F238E27FC236}">
                <a16:creationId xmlns:a16="http://schemas.microsoft.com/office/drawing/2014/main" id="{9CC06DE9-DABE-17E2-8E13-F40473AFA829}"/>
              </a:ext>
            </a:extLst>
          </p:cNvPr>
          <p:cNvPicPr>
            <a:picLocks noChangeAspect="1"/>
          </p:cNvPicPr>
          <p:nvPr/>
        </p:nvPicPr>
        <p:blipFill rotWithShape="1">
          <a:blip r:embed="rId2"/>
          <a:srcRect l="1994" t="14446" r="51363" b="42681"/>
          <a:stretch/>
        </p:blipFill>
        <p:spPr>
          <a:xfrm>
            <a:off x="239391" y="1050494"/>
            <a:ext cx="4152178" cy="1863156"/>
          </a:xfrm>
          <a:prstGeom prst="rect">
            <a:avLst/>
          </a:prstGeom>
        </p:spPr>
      </p:pic>
      <p:pic>
        <p:nvPicPr>
          <p:cNvPr id="7" name="Picture 6">
            <a:extLst>
              <a:ext uri="{FF2B5EF4-FFF2-40B4-BE49-F238E27FC236}">
                <a16:creationId xmlns:a16="http://schemas.microsoft.com/office/drawing/2014/main" id="{3E94CED4-19E1-438E-0DF6-7C50374626BB}"/>
              </a:ext>
            </a:extLst>
          </p:cNvPr>
          <p:cNvPicPr>
            <a:picLocks noChangeAspect="1"/>
          </p:cNvPicPr>
          <p:nvPr/>
        </p:nvPicPr>
        <p:blipFill rotWithShape="1">
          <a:blip r:embed="rId3">
            <a:clrChange>
              <a:clrFrom>
                <a:srgbClr val="FFFFFF"/>
              </a:clrFrom>
              <a:clrTo>
                <a:srgbClr val="FFFFFF">
                  <a:alpha val="0"/>
                </a:srgbClr>
              </a:clrTo>
            </a:clrChange>
          </a:blip>
          <a:srcRect l="29521" t="5156" r="21649" b="5857"/>
          <a:stretch/>
        </p:blipFill>
        <p:spPr>
          <a:xfrm>
            <a:off x="586214" y="3318925"/>
            <a:ext cx="3204903" cy="2832092"/>
          </a:xfrm>
          <a:prstGeom prst="rect">
            <a:avLst/>
          </a:prstGeom>
        </p:spPr>
      </p:pic>
      <p:pic>
        <p:nvPicPr>
          <p:cNvPr id="11" name="Picture 10">
            <a:extLst>
              <a:ext uri="{FF2B5EF4-FFF2-40B4-BE49-F238E27FC236}">
                <a16:creationId xmlns:a16="http://schemas.microsoft.com/office/drawing/2014/main" id="{43015C44-64DB-10EF-A92E-106538619441}"/>
              </a:ext>
            </a:extLst>
          </p:cNvPr>
          <p:cNvPicPr>
            <a:picLocks noChangeAspect="1"/>
          </p:cNvPicPr>
          <p:nvPr/>
        </p:nvPicPr>
        <p:blipFill rotWithShape="1">
          <a:blip r:embed="rId3"/>
          <a:srcRect l="3290" t="7362" r="73731" b="60716"/>
          <a:stretch/>
        </p:blipFill>
        <p:spPr>
          <a:xfrm>
            <a:off x="4025598" y="4925899"/>
            <a:ext cx="1655321" cy="1115043"/>
          </a:xfrm>
          <a:prstGeom prst="rect">
            <a:avLst/>
          </a:prstGeom>
        </p:spPr>
      </p:pic>
      <p:pic>
        <p:nvPicPr>
          <p:cNvPr id="5" name="Picture 4">
            <a:extLst>
              <a:ext uri="{FF2B5EF4-FFF2-40B4-BE49-F238E27FC236}">
                <a16:creationId xmlns:a16="http://schemas.microsoft.com/office/drawing/2014/main" id="{82B9F02B-F5BD-D631-4081-F8258EF48C75}"/>
              </a:ext>
            </a:extLst>
          </p:cNvPr>
          <p:cNvPicPr>
            <a:picLocks noChangeAspect="1"/>
          </p:cNvPicPr>
          <p:nvPr/>
        </p:nvPicPr>
        <p:blipFill rotWithShape="1">
          <a:blip r:embed="rId2">
            <a:clrChange>
              <a:clrFrom>
                <a:srgbClr val="FFFFFF"/>
              </a:clrFrom>
              <a:clrTo>
                <a:srgbClr val="FFFFFF">
                  <a:alpha val="0"/>
                </a:srgbClr>
              </a:clrTo>
            </a:clrChange>
          </a:blip>
          <a:srcRect l="55748" t="11247" b="14233"/>
          <a:stretch/>
        </p:blipFill>
        <p:spPr>
          <a:xfrm>
            <a:off x="6874548" y="1127761"/>
            <a:ext cx="3911642" cy="3215566"/>
          </a:xfrm>
          <a:prstGeom prst="rect">
            <a:avLst/>
          </a:prstGeom>
        </p:spPr>
      </p:pic>
      <p:sp>
        <p:nvSpPr>
          <p:cNvPr id="4" name="Slide Number Placeholder 1">
            <a:extLst>
              <a:ext uri="{FF2B5EF4-FFF2-40B4-BE49-F238E27FC236}">
                <a16:creationId xmlns:a16="http://schemas.microsoft.com/office/drawing/2014/main" id="{648ADEE5-EDF5-98FD-BF4E-4C240CDCB8B7}"/>
              </a:ext>
            </a:extLst>
          </p:cNvPr>
          <p:cNvSpPr txBox="1">
            <a:spLocks/>
          </p:cNvSpPr>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RPr lang="en-US"/>
            </a:defPPr>
            <a:lvl1pPr marL="0" marR="0" lvl="0"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1pPr>
            <a:lvl2pPr marL="0" marR="0" lvl="1"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2pPr>
            <a:lvl3pPr marL="0" marR="0" lvl="2"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3pPr>
            <a:lvl4pPr marL="0" marR="0" lvl="3"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4pPr>
            <a:lvl5pPr marL="0" marR="0" lvl="4"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5pPr>
            <a:lvl6pPr marL="0" marR="0" lvl="5"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6pPr>
            <a:lvl7pPr marL="0" marR="0" lvl="6"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7pPr>
            <a:lvl8pPr marL="0" marR="0" lvl="7"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8pPr>
            <a:lvl9pPr marL="0" marR="0" lvl="8"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9pPr>
          </a:lstStyle>
          <a:p>
            <a:fld id="{00000000-1234-1234-1234-123412341234}" type="slidenum">
              <a:rPr lang="en-US" smtClean="0"/>
              <a:pPr/>
              <a:t>15</a:t>
            </a:fld>
            <a:endParaRPr lang="en-US" dirty="0"/>
          </a:p>
        </p:txBody>
      </p:sp>
      <p:pic>
        <p:nvPicPr>
          <p:cNvPr id="6" name="Picture 5">
            <a:extLst>
              <a:ext uri="{FF2B5EF4-FFF2-40B4-BE49-F238E27FC236}">
                <a16:creationId xmlns:a16="http://schemas.microsoft.com/office/drawing/2014/main" id="{5551E4C5-4E7D-0AB0-9C81-7E2054C58A97}"/>
              </a:ext>
            </a:extLst>
          </p:cNvPr>
          <p:cNvPicPr>
            <a:picLocks noChangeAspect="1"/>
          </p:cNvPicPr>
          <p:nvPr/>
        </p:nvPicPr>
        <p:blipFill>
          <a:blip r:embed="rId4"/>
          <a:stretch>
            <a:fillRect/>
          </a:stretch>
        </p:blipFill>
        <p:spPr>
          <a:xfrm>
            <a:off x="0" y="18917"/>
            <a:ext cx="12192000" cy="6820166"/>
          </a:xfrm>
          <a:prstGeom prst="rect">
            <a:avLst/>
          </a:prstGeom>
        </p:spPr>
      </p:pic>
    </p:spTree>
    <p:extLst>
      <p:ext uri="{BB962C8B-B14F-4D97-AF65-F5344CB8AC3E}">
        <p14:creationId xmlns:p14="http://schemas.microsoft.com/office/powerpoint/2010/main" val="3770471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B69DC1-8377-199F-9693-A0406F928BB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6A4A803-2F8D-F1EB-5F71-C2F303672D22}"/>
              </a:ext>
            </a:extLst>
          </p:cNvPr>
          <p:cNvSpPr>
            <a:spLocks noGrp="1"/>
          </p:cNvSpPr>
          <p:nvPr>
            <p:ph type="sldNum" idx="12"/>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smtClean="0"/>
              <a:pPr marL="0" lvl="0" indent="0" algn="r" rtl="0">
                <a:spcBef>
                  <a:spcPts val="0"/>
                </a:spcBef>
                <a:spcAft>
                  <a:spcPts val="0"/>
                </a:spcAft>
                <a:buNone/>
              </a:pPr>
              <a:t>16</a:t>
            </a:fld>
            <a:endParaRPr lang="en-US"/>
          </a:p>
        </p:txBody>
      </p:sp>
      <p:sp>
        <p:nvSpPr>
          <p:cNvPr id="8" name="Content Placeholder 2">
            <a:extLst>
              <a:ext uri="{FF2B5EF4-FFF2-40B4-BE49-F238E27FC236}">
                <a16:creationId xmlns:a16="http://schemas.microsoft.com/office/drawing/2014/main" id="{5E616082-2611-E1DF-2836-475D3A7875E2}"/>
              </a:ext>
            </a:extLst>
          </p:cNvPr>
          <p:cNvSpPr txBox="1">
            <a:spLocks/>
          </p:cNvSpPr>
          <p:nvPr/>
        </p:nvSpPr>
        <p:spPr>
          <a:xfrm>
            <a:off x="177209" y="1085941"/>
            <a:ext cx="11724167" cy="5503054"/>
          </a:xfrm>
          <a:prstGeom prst="rect">
            <a:avLst/>
          </a:prstGeom>
          <a:noFill/>
          <a:ln>
            <a:noFill/>
          </a:ln>
        </p:spPr>
        <p:txBody>
          <a:bodyPr spcFirstLastPara="1" wrap="square" lIns="91425" tIns="45700" rIns="91425" bIns="45700" anchor="t" anchorCtr="0">
            <a:normAutofit fontScale="92500" lnSpcReduction="10000"/>
          </a:bodyPr>
          <a:lstStyle>
            <a:defPPr marR="0" lvl="0" algn="l" rtl="0">
              <a:lnSpc>
                <a:spcPct val="100000"/>
              </a:lnSpc>
              <a:spcBef>
                <a:spcPts val="0"/>
              </a:spcBef>
              <a:spcAft>
                <a:spcPts val="0"/>
              </a:spcAft>
            </a:defPPr>
            <a:lvl1pPr marL="457200" marR="0" lvl="0" indent="-349250" algn="l" rtl="0">
              <a:lnSpc>
                <a:spcPct val="100000"/>
              </a:lnSpc>
              <a:spcBef>
                <a:spcPts val="10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1pPr>
            <a:lvl2pPr marL="914400" marR="0" lvl="1" indent="-336550" algn="l" rtl="0">
              <a:lnSpc>
                <a:spcPct val="100000"/>
              </a:lnSpc>
              <a:spcBef>
                <a:spcPts val="600"/>
              </a:spcBef>
              <a:spcAft>
                <a:spcPts val="0"/>
              </a:spcAft>
              <a:buClr>
                <a:schemeClr val="dk1"/>
              </a:buClr>
              <a:buSzPts val="1700"/>
              <a:buFont typeface="Arial"/>
              <a:buChar char="•"/>
              <a:defRPr sz="1700" b="0" i="0" u="none" strike="noStrike" cap="none">
                <a:solidFill>
                  <a:schemeClr val="dk1"/>
                </a:solidFill>
                <a:latin typeface="Calibri"/>
                <a:ea typeface="Calibri"/>
                <a:cs typeface="Calibri"/>
                <a:sym typeface="Calibri"/>
              </a:defRPr>
            </a:lvl2pPr>
            <a:lvl3pPr marL="1371600" marR="0" lvl="2" indent="-323850" algn="l" rtl="0">
              <a:lnSpc>
                <a:spcPct val="100000"/>
              </a:lnSpc>
              <a:spcBef>
                <a:spcPts val="6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6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en-US" sz="2400" dirty="0"/>
              <a:t>StageOpt has several ‘calibration’ knobs. Most importantly, the ‘alpha’ coefficient that determines the magnitude of erosion per lbs of proppant outflow.</a:t>
            </a:r>
          </a:p>
          <a:p>
            <a:r>
              <a:rPr lang="en-US" sz="2400" dirty="0"/>
              <a:t>Therefore, you need to calibrate. The workflow is:</a:t>
            </a:r>
          </a:p>
          <a:p>
            <a:pPr lvl="1"/>
            <a:r>
              <a:rPr lang="en-US" sz="2200" dirty="0"/>
              <a:t>Gather downhole imaging data. Data has significant random variability from stage-to-stage; therefore, it is best to use just one design along an entire well, or only a few.</a:t>
            </a:r>
          </a:p>
          <a:p>
            <a:pPr lvl="1"/>
            <a:r>
              <a:rPr lang="en-US" sz="2200" dirty="0"/>
              <a:t>Summarize the key statistical behaviors observed (heel/toe bias, overall amount of erosion, and any variability observed between different designs)</a:t>
            </a:r>
          </a:p>
          <a:p>
            <a:pPr lvl="1"/>
            <a:r>
              <a:rPr lang="en-US" sz="2200" dirty="0"/>
              <a:t>With the calibrated model, run alternative scenarios to evaluate changes in: (a) phasing, (b) shot count per cluster, (c) initial hole diameter, (d) tapered perforating. </a:t>
            </a:r>
          </a:p>
          <a:p>
            <a:pPr lvl="1"/>
            <a:r>
              <a:rPr lang="en-US" sz="2200" dirty="0"/>
              <a:t>Trial in the field and repeat the downhole imaging measurements. </a:t>
            </a:r>
          </a:p>
          <a:p>
            <a:pPr lvl="1"/>
            <a:r>
              <a:rPr lang="en-US" sz="2200" dirty="0"/>
              <a:t>Evaluate performance and iterate.</a:t>
            </a:r>
          </a:p>
          <a:p>
            <a:r>
              <a:rPr lang="en-US" sz="2400" dirty="0"/>
              <a:t>You could do this without a simulator, but we can help find that best design faster. Help you propose a design that you might not have otherwise tested. </a:t>
            </a:r>
          </a:p>
          <a:p>
            <a:r>
              <a:rPr lang="en-US" sz="2400" dirty="0"/>
              <a:t>Roll out that design widely. If changing geology, proppant type, etc., consider more data collection and/or simulation to reoptimize.</a:t>
            </a:r>
          </a:p>
          <a:p>
            <a:endParaRPr lang="en-US" sz="2400" dirty="0"/>
          </a:p>
        </p:txBody>
      </p:sp>
      <p:sp>
        <p:nvSpPr>
          <p:cNvPr id="9" name="Title 2">
            <a:extLst>
              <a:ext uri="{FF2B5EF4-FFF2-40B4-BE49-F238E27FC236}">
                <a16:creationId xmlns:a16="http://schemas.microsoft.com/office/drawing/2014/main" id="{3F09CBAD-F1FE-EBCF-BB16-F509A271DE82}"/>
              </a:ext>
            </a:extLst>
          </p:cNvPr>
          <p:cNvSpPr>
            <a:spLocks noGrp="1"/>
          </p:cNvSpPr>
          <p:nvPr>
            <p:ph type="title"/>
          </p:nvPr>
        </p:nvSpPr>
        <p:spPr>
          <a:xfrm>
            <a:off x="586214" y="1"/>
            <a:ext cx="11019570" cy="1127760"/>
          </a:xfrm>
        </p:spPr>
        <p:txBody>
          <a:bodyPr/>
          <a:lstStyle/>
          <a:p>
            <a:r>
              <a:rPr lang="en-US" dirty="0"/>
              <a:t>The workflow</a:t>
            </a:r>
          </a:p>
        </p:txBody>
      </p:sp>
    </p:spTree>
    <p:extLst>
      <p:ext uri="{BB962C8B-B14F-4D97-AF65-F5344CB8AC3E}">
        <p14:creationId xmlns:p14="http://schemas.microsoft.com/office/powerpoint/2010/main" val="26597073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E62A0-CC8D-4E2E-DA4B-9BCC79CE1CEA}"/>
              </a:ext>
            </a:extLst>
          </p:cNvPr>
          <p:cNvSpPr>
            <a:spLocks noGrp="1"/>
          </p:cNvSpPr>
          <p:nvPr>
            <p:ph type="title"/>
          </p:nvPr>
        </p:nvSpPr>
        <p:spPr/>
        <p:txBody>
          <a:bodyPr/>
          <a:lstStyle/>
          <a:p>
            <a:r>
              <a:rPr lang="en-US" dirty="0"/>
              <a:t>Eagle Ford case study</a:t>
            </a:r>
          </a:p>
        </p:txBody>
      </p:sp>
      <p:sp>
        <p:nvSpPr>
          <p:cNvPr id="4" name="Content Placeholder 2">
            <a:extLst>
              <a:ext uri="{FF2B5EF4-FFF2-40B4-BE49-F238E27FC236}">
                <a16:creationId xmlns:a16="http://schemas.microsoft.com/office/drawing/2014/main" id="{B7D028E4-F3A3-7B52-A454-BDA02456E3FB}"/>
              </a:ext>
            </a:extLst>
          </p:cNvPr>
          <p:cNvSpPr txBox="1">
            <a:spLocks/>
          </p:cNvSpPr>
          <p:nvPr/>
        </p:nvSpPr>
        <p:spPr>
          <a:xfrm>
            <a:off x="349773" y="1288001"/>
            <a:ext cx="4514113" cy="4113605"/>
          </a:xfrm>
          <a:prstGeom prst="rect">
            <a:avLst/>
          </a:prstGeom>
        </p:spPr>
        <p:txBody>
          <a:bodyPr>
            <a:normAutofit/>
          </a:bodyPr>
          <a:lstStyle>
            <a:lvl1pPr marL="0" indent="0" algn="l" defTabSz="914400" rtl="0" eaLnBrk="1" latinLnBrk="0" hangingPunct="1">
              <a:lnSpc>
                <a:spcPts val="2260"/>
              </a:lnSpc>
              <a:spcBef>
                <a:spcPts val="1000"/>
              </a:spcBef>
              <a:spcAft>
                <a:spcPts val="200"/>
              </a:spcAft>
              <a:buFont typeface="Arial" panose="020B0604020202020204" pitchFamily="34" charset="0"/>
              <a:buNone/>
              <a:defRPr sz="1700" b="0" i="0" kern="1200">
                <a:solidFill>
                  <a:schemeClr val="tx1"/>
                </a:solidFill>
                <a:latin typeface="Arial" panose="020B0604020202020204" pitchFamily="34" charset="0"/>
                <a:ea typeface="+mn-ea"/>
                <a:cs typeface="+mn-cs"/>
              </a:defRPr>
            </a:lvl1pPr>
            <a:lvl2pPr marL="216000" indent="-228600" algn="l" defTabSz="914400" rtl="0" eaLnBrk="1" latinLnBrk="0" hangingPunct="1">
              <a:lnSpc>
                <a:spcPts val="2260"/>
              </a:lnSpc>
              <a:spcBef>
                <a:spcPts val="500"/>
              </a:spcBef>
              <a:spcAft>
                <a:spcPts val="300"/>
              </a:spcAft>
              <a:buFont typeface="Arial" panose="020B0604020202020204" pitchFamily="34" charset="0"/>
              <a:buChar char="•"/>
              <a:defRPr sz="1700" b="0" i="0" kern="1200">
                <a:solidFill>
                  <a:schemeClr val="tx1"/>
                </a:solidFill>
                <a:latin typeface="Arial" panose="020B0604020202020204" pitchFamily="34" charset="0"/>
                <a:ea typeface="+mn-ea"/>
                <a:cs typeface="+mn-cs"/>
              </a:defRPr>
            </a:lvl2pPr>
            <a:lvl3pPr marL="495000" indent="-228600" algn="l" defTabSz="914400" rtl="0" eaLnBrk="1" latinLnBrk="0" hangingPunct="1">
              <a:lnSpc>
                <a:spcPts val="2260"/>
              </a:lnSpc>
              <a:spcBef>
                <a:spcPts val="500"/>
              </a:spcBef>
              <a:spcAft>
                <a:spcPts val="300"/>
              </a:spcAft>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ts val="2260"/>
              </a:lnSpc>
              <a:spcBef>
                <a:spcPts val="500"/>
              </a:spcBef>
              <a:spcAft>
                <a:spcPts val="300"/>
              </a:spcAft>
              <a:buFont typeface="Arial" panose="020B0604020202020204" pitchFamily="34" charset="0"/>
              <a:buChar char="•"/>
              <a:defRPr sz="1200" b="0" i="0" kern="1200">
                <a:solidFill>
                  <a:schemeClr val="tx1"/>
                </a:solidFill>
                <a:latin typeface="NeueHaasGroteskDisp Pro" panose="020B0504020202020204" pitchFamily="34" charset="77"/>
                <a:ea typeface="+mn-ea"/>
                <a:cs typeface="+mn-cs"/>
              </a:defRPr>
            </a:lvl4pPr>
            <a:lvl5pPr marL="2057400" indent="-228600" algn="l" defTabSz="914400" rtl="0" eaLnBrk="1" latinLnBrk="0" hangingPunct="1">
              <a:lnSpc>
                <a:spcPts val="2260"/>
              </a:lnSpc>
              <a:spcBef>
                <a:spcPts val="500"/>
              </a:spcBef>
              <a:spcAft>
                <a:spcPts val="300"/>
              </a:spcAft>
              <a:buFont typeface="Arial" panose="020B0604020202020204" pitchFamily="34" charset="0"/>
              <a:buChar char="•"/>
              <a:defRPr sz="1200" b="0" i="0" kern="1200">
                <a:solidFill>
                  <a:schemeClr val="tx1"/>
                </a:solidFill>
                <a:latin typeface="NeueHaasGroteskDisp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t>Unoriented 120’ phasing perforations – 3 shots per cluster (except two heel clusters had 2 shots).</a:t>
            </a:r>
          </a:p>
          <a:p>
            <a:r>
              <a:rPr lang="en-US" sz="2000"/>
              <a:t>180 ft stage length, 10 clusters per stage.</a:t>
            </a:r>
          </a:p>
          <a:p>
            <a:endParaRPr lang="en-US" sz="2000" dirty="0"/>
          </a:p>
        </p:txBody>
      </p:sp>
      <p:pic>
        <p:nvPicPr>
          <p:cNvPr id="5" name="Image15" descr="A graph with yellow and blue squares&#10;&#10;Description automatically generated">
            <a:extLst>
              <a:ext uri="{FF2B5EF4-FFF2-40B4-BE49-F238E27FC236}">
                <a16:creationId xmlns:a16="http://schemas.microsoft.com/office/drawing/2014/main" id="{E8EE09DA-B5FB-7835-21D9-0461CA33CF4C}"/>
              </a:ext>
            </a:extLst>
          </p:cNvPr>
          <p:cNvPicPr>
            <a:picLocks noChangeAspect="1"/>
          </p:cNvPicPr>
          <p:nvPr/>
        </p:nvPicPr>
        <p:blipFill>
          <a:blip r:embed="rId2"/>
          <a:srcRect t="5583"/>
          <a:stretch>
            <a:fillRect/>
          </a:stretch>
        </p:blipFill>
        <p:spPr bwMode="auto">
          <a:xfrm>
            <a:off x="4976964" y="1279586"/>
            <a:ext cx="7215035" cy="4012978"/>
          </a:xfrm>
          <a:prstGeom prst="rect">
            <a:avLst/>
          </a:prstGeom>
        </p:spPr>
      </p:pic>
      <p:pic>
        <p:nvPicPr>
          <p:cNvPr id="6" name="Picture 5">
            <a:extLst>
              <a:ext uri="{FF2B5EF4-FFF2-40B4-BE49-F238E27FC236}">
                <a16:creationId xmlns:a16="http://schemas.microsoft.com/office/drawing/2014/main" id="{D8E317E2-378C-57EC-35F4-71D41680B504}"/>
              </a:ext>
            </a:extLst>
          </p:cNvPr>
          <p:cNvPicPr>
            <a:picLocks noChangeAspect="1"/>
          </p:cNvPicPr>
          <p:nvPr/>
        </p:nvPicPr>
        <p:blipFill>
          <a:blip r:embed="rId3"/>
          <a:stretch>
            <a:fillRect/>
          </a:stretch>
        </p:blipFill>
        <p:spPr>
          <a:xfrm>
            <a:off x="378928" y="4317723"/>
            <a:ext cx="4371881" cy="1202800"/>
          </a:xfrm>
          <a:prstGeom prst="rect">
            <a:avLst/>
          </a:prstGeom>
        </p:spPr>
      </p:pic>
      <p:sp>
        <p:nvSpPr>
          <p:cNvPr id="3" name="Slide Number Placeholder 1">
            <a:extLst>
              <a:ext uri="{FF2B5EF4-FFF2-40B4-BE49-F238E27FC236}">
                <a16:creationId xmlns:a16="http://schemas.microsoft.com/office/drawing/2014/main" id="{C40D4C77-9A18-BFE5-6A39-E326CEB6F100}"/>
              </a:ext>
            </a:extLst>
          </p:cNvPr>
          <p:cNvSpPr txBox="1">
            <a:spLocks/>
          </p:cNvSpPr>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RPr lang="en-US"/>
            </a:defPPr>
            <a:lvl1pPr marL="0" marR="0" lvl="0"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1pPr>
            <a:lvl2pPr marL="0" marR="0" lvl="1"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2pPr>
            <a:lvl3pPr marL="0" marR="0" lvl="2"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3pPr>
            <a:lvl4pPr marL="0" marR="0" lvl="3"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4pPr>
            <a:lvl5pPr marL="0" marR="0" lvl="4"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5pPr>
            <a:lvl6pPr marL="0" marR="0" lvl="5"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6pPr>
            <a:lvl7pPr marL="0" marR="0" lvl="6"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7pPr>
            <a:lvl8pPr marL="0" marR="0" lvl="7"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8pPr>
            <a:lvl9pPr marL="0" marR="0" lvl="8"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9pPr>
          </a:lstStyle>
          <a:p>
            <a:fld id="{00000000-1234-1234-1234-123412341234}" type="slidenum">
              <a:rPr lang="en-US" smtClean="0"/>
              <a:pPr/>
              <a:t>17</a:t>
            </a:fld>
            <a:endParaRPr lang="en-US" dirty="0"/>
          </a:p>
        </p:txBody>
      </p:sp>
    </p:spTree>
    <p:extLst>
      <p:ext uri="{BB962C8B-B14F-4D97-AF65-F5344CB8AC3E}">
        <p14:creationId xmlns:p14="http://schemas.microsoft.com/office/powerpoint/2010/main" val="597907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57BE3-400C-016F-3698-DB11B34ADA10}"/>
              </a:ext>
            </a:extLst>
          </p:cNvPr>
          <p:cNvSpPr>
            <a:spLocks noGrp="1"/>
          </p:cNvSpPr>
          <p:nvPr>
            <p:ph type="title"/>
          </p:nvPr>
        </p:nvSpPr>
        <p:spPr/>
        <p:txBody>
          <a:bodyPr/>
          <a:lstStyle/>
          <a:p>
            <a:r>
              <a:rPr lang="en-US" dirty="0"/>
              <a:t>Calibration results</a:t>
            </a:r>
          </a:p>
        </p:txBody>
      </p:sp>
      <p:sp>
        <p:nvSpPr>
          <p:cNvPr id="4" name="Content Placeholder 2">
            <a:extLst>
              <a:ext uri="{FF2B5EF4-FFF2-40B4-BE49-F238E27FC236}">
                <a16:creationId xmlns:a16="http://schemas.microsoft.com/office/drawing/2014/main" id="{6EEE9579-21C0-6854-3DAA-7B25A455B640}"/>
              </a:ext>
            </a:extLst>
          </p:cNvPr>
          <p:cNvSpPr txBox="1">
            <a:spLocks/>
          </p:cNvSpPr>
          <p:nvPr/>
        </p:nvSpPr>
        <p:spPr>
          <a:xfrm>
            <a:off x="585788" y="2063357"/>
            <a:ext cx="5739598" cy="4113605"/>
          </a:xfrm>
          <a:prstGeom prst="rect">
            <a:avLst/>
          </a:prstGeom>
        </p:spPr>
        <p:txBody>
          <a:bodyPr>
            <a:normAutofit fontScale="85000" lnSpcReduction="10000"/>
          </a:bodyPr>
          <a:lstStyle>
            <a:lvl1pPr marL="0" indent="0" algn="l" defTabSz="914400" rtl="0" eaLnBrk="1" latinLnBrk="0" hangingPunct="1">
              <a:lnSpc>
                <a:spcPts val="2260"/>
              </a:lnSpc>
              <a:spcBef>
                <a:spcPts val="1000"/>
              </a:spcBef>
              <a:spcAft>
                <a:spcPts val="200"/>
              </a:spcAft>
              <a:buFont typeface="Arial" panose="020B0604020202020204" pitchFamily="34" charset="0"/>
              <a:buNone/>
              <a:defRPr sz="1700" b="0" i="0" kern="1200">
                <a:solidFill>
                  <a:schemeClr val="tx1"/>
                </a:solidFill>
                <a:latin typeface="Arial" panose="020B0604020202020204" pitchFamily="34" charset="0"/>
                <a:ea typeface="+mn-ea"/>
                <a:cs typeface="+mn-cs"/>
              </a:defRPr>
            </a:lvl1pPr>
            <a:lvl2pPr marL="216000" indent="-228600" algn="l" defTabSz="914400" rtl="0" eaLnBrk="1" latinLnBrk="0" hangingPunct="1">
              <a:lnSpc>
                <a:spcPts val="2260"/>
              </a:lnSpc>
              <a:spcBef>
                <a:spcPts val="500"/>
              </a:spcBef>
              <a:spcAft>
                <a:spcPts val="300"/>
              </a:spcAft>
              <a:buFont typeface="Arial" panose="020B0604020202020204" pitchFamily="34" charset="0"/>
              <a:buChar char="•"/>
              <a:defRPr sz="1700" b="0" i="0" kern="1200">
                <a:solidFill>
                  <a:schemeClr val="tx1"/>
                </a:solidFill>
                <a:latin typeface="Arial" panose="020B0604020202020204" pitchFamily="34" charset="0"/>
                <a:ea typeface="+mn-ea"/>
                <a:cs typeface="+mn-cs"/>
              </a:defRPr>
            </a:lvl2pPr>
            <a:lvl3pPr marL="495000" indent="-228600" algn="l" defTabSz="914400" rtl="0" eaLnBrk="1" latinLnBrk="0" hangingPunct="1">
              <a:lnSpc>
                <a:spcPts val="2260"/>
              </a:lnSpc>
              <a:spcBef>
                <a:spcPts val="500"/>
              </a:spcBef>
              <a:spcAft>
                <a:spcPts val="300"/>
              </a:spcAft>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ts val="2260"/>
              </a:lnSpc>
              <a:spcBef>
                <a:spcPts val="500"/>
              </a:spcBef>
              <a:spcAft>
                <a:spcPts val="300"/>
              </a:spcAft>
              <a:buFont typeface="Arial" panose="020B0604020202020204" pitchFamily="34" charset="0"/>
              <a:buChar char="•"/>
              <a:defRPr sz="1200" b="0" i="0" kern="1200">
                <a:solidFill>
                  <a:schemeClr val="tx1"/>
                </a:solidFill>
                <a:latin typeface="NeueHaasGroteskDisp Pro" panose="020B0504020202020204" pitchFamily="34" charset="77"/>
                <a:ea typeface="+mn-ea"/>
                <a:cs typeface="+mn-cs"/>
              </a:defRPr>
            </a:lvl4pPr>
            <a:lvl5pPr marL="2057400" indent="-228600" algn="l" defTabSz="914400" rtl="0" eaLnBrk="1" latinLnBrk="0" hangingPunct="1">
              <a:lnSpc>
                <a:spcPts val="2260"/>
              </a:lnSpc>
              <a:spcBef>
                <a:spcPts val="500"/>
              </a:spcBef>
              <a:spcAft>
                <a:spcPts val="300"/>
              </a:spcAft>
              <a:buFont typeface="Arial" panose="020B0604020202020204" pitchFamily="34" charset="0"/>
              <a:buChar char="•"/>
              <a:defRPr sz="1200" b="0" i="0" kern="1200">
                <a:solidFill>
                  <a:schemeClr val="tx1"/>
                </a:solidFill>
                <a:latin typeface="NeueHaasGroteskDisp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In this case, </a:t>
            </a:r>
            <a:r>
              <a:rPr lang="en-US" sz="2800" i="1"/>
              <a:t>proppant placement</a:t>
            </a:r>
            <a:r>
              <a:rPr lang="en-US" sz="2800"/>
              <a:t> is more uniform than erosion.</a:t>
            </a:r>
          </a:p>
          <a:p>
            <a:r>
              <a:rPr lang="en-US" sz="2800"/>
              <a:t>Erosion related to lateral velocity. Heel biased erosion cause heel biased slurry flow. But this is countered by the inertial effects.</a:t>
            </a:r>
          </a:p>
          <a:p>
            <a:r>
              <a:rPr lang="en-US" sz="2800"/>
              <a:t>In this particular case, the effects cancel out and proppant is fairly uniform.</a:t>
            </a:r>
          </a:p>
          <a:p>
            <a:r>
              <a:rPr lang="en-US" sz="2800"/>
              <a:t>Operator had used fewer shots per cluster towards the heel, but this was unnecessary in this case and reduced uniformity per cluster.</a:t>
            </a:r>
          </a:p>
          <a:p>
            <a:endParaRPr lang="en-US" dirty="0"/>
          </a:p>
        </p:txBody>
      </p:sp>
      <p:grpSp>
        <p:nvGrpSpPr>
          <p:cNvPr id="5" name="Group 4">
            <a:extLst>
              <a:ext uri="{FF2B5EF4-FFF2-40B4-BE49-F238E27FC236}">
                <a16:creationId xmlns:a16="http://schemas.microsoft.com/office/drawing/2014/main" id="{2EDE40CA-A80F-FA1C-6303-5B129764DF1D}"/>
              </a:ext>
            </a:extLst>
          </p:cNvPr>
          <p:cNvGrpSpPr/>
          <p:nvPr/>
        </p:nvGrpSpPr>
        <p:grpSpPr>
          <a:xfrm>
            <a:off x="6401432" y="1409219"/>
            <a:ext cx="5474234" cy="5316358"/>
            <a:chOff x="4752402" y="0"/>
            <a:chExt cx="6925301" cy="6725577"/>
          </a:xfrm>
        </p:grpSpPr>
        <p:pic>
          <p:nvPicPr>
            <p:cNvPr id="6" name="Image16" descr="A screenshot of a graph&#10;&#10;Description automatically generated">
              <a:extLst>
                <a:ext uri="{FF2B5EF4-FFF2-40B4-BE49-F238E27FC236}">
                  <a16:creationId xmlns:a16="http://schemas.microsoft.com/office/drawing/2014/main" id="{0BEFD19F-B367-AC34-FA41-A68BEF0A27AF}"/>
                </a:ext>
              </a:extLst>
            </p:cNvPr>
            <p:cNvPicPr>
              <a:picLocks noChangeAspect="1"/>
            </p:cNvPicPr>
            <p:nvPr/>
          </p:nvPicPr>
          <p:blipFill>
            <a:blip r:embed="rId2"/>
            <a:srcRect r="50717"/>
            <a:stretch>
              <a:fillRect/>
            </a:stretch>
          </p:blipFill>
          <p:spPr bwMode="auto">
            <a:xfrm>
              <a:off x="4883838" y="0"/>
              <a:ext cx="6662429" cy="3550722"/>
            </a:xfrm>
            <a:prstGeom prst="rect">
              <a:avLst/>
            </a:prstGeom>
          </p:spPr>
        </p:pic>
        <p:pic>
          <p:nvPicPr>
            <p:cNvPr id="7" name="Picture 6">
              <a:extLst>
                <a:ext uri="{FF2B5EF4-FFF2-40B4-BE49-F238E27FC236}">
                  <a16:creationId xmlns:a16="http://schemas.microsoft.com/office/drawing/2014/main" id="{25BFE6D2-118D-4DC2-2366-B98C59490BE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2402" y="3270481"/>
              <a:ext cx="6793865" cy="1480820"/>
            </a:xfrm>
            <a:prstGeom prst="rect">
              <a:avLst/>
            </a:prstGeom>
            <a:noFill/>
            <a:ln>
              <a:noFill/>
            </a:ln>
          </p:spPr>
        </p:pic>
        <p:pic>
          <p:nvPicPr>
            <p:cNvPr id="8" name="Picture 7" descr="A screenshot of a graph&#10;&#10;Description automatically generated">
              <a:extLst>
                <a:ext uri="{FF2B5EF4-FFF2-40B4-BE49-F238E27FC236}">
                  <a16:creationId xmlns:a16="http://schemas.microsoft.com/office/drawing/2014/main" id="{49F395F7-4267-E7E2-49C6-AB35813A887D}"/>
                </a:ext>
              </a:extLst>
            </p:cNvPr>
            <p:cNvPicPr>
              <a:picLocks noChangeAspect="1"/>
            </p:cNvPicPr>
            <p:nvPr/>
          </p:nvPicPr>
          <p:blipFill rotWithShape="1">
            <a:blip r:embed="rId2"/>
            <a:srcRect l="48561" t="47491"/>
            <a:stretch/>
          </p:blipFill>
          <p:spPr bwMode="auto">
            <a:xfrm>
              <a:off x="4883838" y="4906302"/>
              <a:ext cx="6793865" cy="1819275"/>
            </a:xfrm>
            <a:prstGeom prst="rect">
              <a:avLst/>
            </a:prstGeom>
            <a:ln>
              <a:noFill/>
            </a:ln>
            <a:extLst>
              <a:ext uri="{53640926-AAD7-44D8-BBD7-CCE9431645EC}">
                <a14:shadowObscured xmlns:a14="http://schemas.microsoft.com/office/drawing/2010/main"/>
              </a:ext>
            </a:extLst>
          </p:spPr>
        </p:pic>
      </p:grpSp>
      <p:sp>
        <p:nvSpPr>
          <p:cNvPr id="3" name="Slide Number Placeholder 1">
            <a:extLst>
              <a:ext uri="{FF2B5EF4-FFF2-40B4-BE49-F238E27FC236}">
                <a16:creationId xmlns:a16="http://schemas.microsoft.com/office/drawing/2014/main" id="{0D2B4BE6-9DAD-A289-6B7B-B9042C3BF996}"/>
              </a:ext>
            </a:extLst>
          </p:cNvPr>
          <p:cNvSpPr txBox="1">
            <a:spLocks/>
          </p:cNvSpPr>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RPr lang="en-US"/>
            </a:defPPr>
            <a:lvl1pPr marL="0" marR="0" lvl="0"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1pPr>
            <a:lvl2pPr marL="0" marR="0" lvl="1"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2pPr>
            <a:lvl3pPr marL="0" marR="0" lvl="2"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3pPr>
            <a:lvl4pPr marL="0" marR="0" lvl="3"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4pPr>
            <a:lvl5pPr marL="0" marR="0" lvl="4"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5pPr>
            <a:lvl6pPr marL="0" marR="0" lvl="5"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6pPr>
            <a:lvl7pPr marL="0" marR="0" lvl="6"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7pPr>
            <a:lvl8pPr marL="0" marR="0" lvl="7"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8pPr>
            <a:lvl9pPr marL="0" marR="0" lvl="8"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9pPr>
          </a:lstStyle>
          <a:p>
            <a:fld id="{00000000-1234-1234-1234-123412341234}" type="slidenum">
              <a:rPr lang="en-US" smtClean="0"/>
              <a:pPr/>
              <a:t>18</a:t>
            </a:fld>
            <a:endParaRPr lang="en-US" dirty="0"/>
          </a:p>
        </p:txBody>
      </p:sp>
    </p:spTree>
    <p:extLst>
      <p:ext uri="{BB962C8B-B14F-4D97-AF65-F5344CB8AC3E}">
        <p14:creationId xmlns:p14="http://schemas.microsoft.com/office/powerpoint/2010/main" val="5860269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BA9B4-2B38-DED4-AAC9-D3A447650DFD}"/>
              </a:ext>
            </a:extLst>
          </p:cNvPr>
          <p:cNvSpPr>
            <a:spLocks noGrp="1"/>
          </p:cNvSpPr>
          <p:nvPr>
            <p:ph type="title"/>
          </p:nvPr>
        </p:nvSpPr>
        <p:spPr/>
        <p:txBody>
          <a:bodyPr/>
          <a:lstStyle/>
          <a:p>
            <a:r>
              <a:rPr lang="en-US" dirty="0"/>
              <a:t>Sensitivity analysis on alternative perforation designs</a:t>
            </a:r>
          </a:p>
        </p:txBody>
      </p:sp>
      <p:sp>
        <p:nvSpPr>
          <p:cNvPr id="4" name="Content Placeholder 2">
            <a:extLst>
              <a:ext uri="{FF2B5EF4-FFF2-40B4-BE49-F238E27FC236}">
                <a16:creationId xmlns:a16="http://schemas.microsoft.com/office/drawing/2014/main" id="{4E7102A2-B626-C653-AB32-F7B54B1AFAB5}"/>
              </a:ext>
            </a:extLst>
          </p:cNvPr>
          <p:cNvSpPr txBox="1">
            <a:spLocks/>
          </p:cNvSpPr>
          <p:nvPr/>
        </p:nvSpPr>
        <p:spPr>
          <a:xfrm>
            <a:off x="85744" y="1641326"/>
            <a:ext cx="5428513" cy="4113605"/>
          </a:xfrm>
          <a:prstGeom prst="rect">
            <a:avLst/>
          </a:prstGeom>
        </p:spPr>
        <p:txBody>
          <a:bodyPr>
            <a:normAutofit/>
          </a:bodyPr>
          <a:lstStyle>
            <a:lvl1pPr marL="0" indent="0" algn="l" defTabSz="914400" rtl="0" eaLnBrk="1" latinLnBrk="0" hangingPunct="1">
              <a:lnSpc>
                <a:spcPts val="2260"/>
              </a:lnSpc>
              <a:spcBef>
                <a:spcPts val="1000"/>
              </a:spcBef>
              <a:spcAft>
                <a:spcPts val="200"/>
              </a:spcAft>
              <a:buFont typeface="Arial" panose="020B0604020202020204" pitchFamily="34" charset="0"/>
              <a:buNone/>
              <a:defRPr sz="1700" b="0" i="0" kern="1200">
                <a:solidFill>
                  <a:schemeClr val="tx1"/>
                </a:solidFill>
                <a:latin typeface="Arial" panose="020B0604020202020204" pitchFamily="34" charset="0"/>
                <a:ea typeface="+mn-ea"/>
                <a:cs typeface="+mn-cs"/>
              </a:defRPr>
            </a:lvl1pPr>
            <a:lvl2pPr marL="216000" indent="-228600" algn="l" defTabSz="914400" rtl="0" eaLnBrk="1" latinLnBrk="0" hangingPunct="1">
              <a:lnSpc>
                <a:spcPts val="2260"/>
              </a:lnSpc>
              <a:spcBef>
                <a:spcPts val="500"/>
              </a:spcBef>
              <a:spcAft>
                <a:spcPts val="300"/>
              </a:spcAft>
              <a:buFont typeface="Arial" panose="020B0604020202020204" pitchFamily="34" charset="0"/>
              <a:buChar char="•"/>
              <a:defRPr sz="1700" b="0" i="0" kern="1200">
                <a:solidFill>
                  <a:schemeClr val="tx1"/>
                </a:solidFill>
                <a:latin typeface="Arial" panose="020B0604020202020204" pitchFamily="34" charset="0"/>
                <a:ea typeface="+mn-ea"/>
                <a:cs typeface="+mn-cs"/>
              </a:defRPr>
            </a:lvl2pPr>
            <a:lvl3pPr marL="495000" indent="-228600" algn="l" defTabSz="914400" rtl="0" eaLnBrk="1" latinLnBrk="0" hangingPunct="1">
              <a:lnSpc>
                <a:spcPts val="2260"/>
              </a:lnSpc>
              <a:spcBef>
                <a:spcPts val="500"/>
              </a:spcBef>
              <a:spcAft>
                <a:spcPts val="300"/>
              </a:spcAft>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ts val="2260"/>
              </a:lnSpc>
              <a:spcBef>
                <a:spcPts val="500"/>
              </a:spcBef>
              <a:spcAft>
                <a:spcPts val="300"/>
              </a:spcAft>
              <a:buFont typeface="Arial" panose="020B0604020202020204" pitchFamily="34" charset="0"/>
              <a:buChar char="•"/>
              <a:defRPr sz="1200" b="0" i="0" kern="1200">
                <a:solidFill>
                  <a:schemeClr val="tx1"/>
                </a:solidFill>
                <a:latin typeface="NeueHaasGroteskDisp Pro" panose="020B0504020202020204" pitchFamily="34" charset="77"/>
                <a:ea typeface="+mn-ea"/>
                <a:cs typeface="+mn-cs"/>
              </a:defRPr>
            </a:lvl4pPr>
            <a:lvl5pPr marL="2057400" indent="-228600" algn="l" defTabSz="914400" rtl="0" eaLnBrk="1" latinLnBrk="0" hangingPunct="1">
              <a:lnSpc>
                <a:spcPts val="2260"/>
              </a:lnSpc>
              <a:spcBef>
                <a:spcPts val="500"/>
              </a:spcBef>
              <a:spcAft>
                <a:spcPts val="300"/>
              </a:spcAft>
              <a:buFont typeface="Arial" panose="020B0604020202020204" pitchFamily="34" charset="0"/>
              <a:buChar char="•"/>
              <a:defRPr sz="1200" b="0" i="0" kern="1200">
                <a:solidFill>
                  <a:schemeClr val="tx1"/>
                </a:solidFill>
                <a:latin typeface="NeueHaasGroteskDisp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The upper plot shows uniformity index as a function of perforation pressure drop. Interestingly, if there is </a:t>
            </a:r>
            <a:r>
              <a:rPr lang="en-US" sz="2800" i="1"/>
              <a:t>too much</a:t>
            </a:r>
            <a:r>
              <a:rPr lang="en-US" sz="2800"/>
              <a:t> limited entry, this harms uniformity. Erosion becomes very strong, and it occurs nonuniformly.</a:t>
            </a:r>
          </a:p>
          <a:p>
            <a:r>
              <a:rPr lang="en-US" sz="2800"/>
              <a:t>The lower plot shows three perf designs (the three colored bars) and different job sizes. In this comparison, the main conclusion was that the ‘light blue’ perf design is significantly worse.</a:t>
            </a:r>
          </a:p>
          <a:p>
            <a:endParaRPr lang="en-US" dirty="0"/>
          </a:p>
        </p:txBody>
      </p:sp>
      <p:grpSp>
        <p:nvGrpSpPr>
          <p:cNvPr id="5" name="Group 4">
            <a:extLst>
              <a:ext uri="{FF2B5EF4-FFF2-40B4-BE49-F238E27FC236}">
                <a16:creationId xmlns:a16="http://schemas.microsoft.com/office/drawing/2014/main" id="{2F61FEB6-9411-7D12-825A-A405E6DA8EA5}"/>
              </a:ext>
            </a:extLst>
          </p:cNvPr>
          <p:cNvGrpSpPr/>
          <p:nvPr/>
        </p:nvGrpSpPr>
        <p:grpSpPr>
          <a:xfrm>
            <a:off x="5853867" y="1322282"/>
            <a:ext cx="5751917" cy="4751691"/>
            <a:chOff x="4804038" y="878654"/>
            <a:chExt cx="7055667" cy="5828726"/>
          </a:xfrm>
        </p:grpSpPr>
        <p:pic>
          <p:nvPicPr>
            <p:cNvPr id="6" name="Image17" descr="A graph with blue bars&#10;&#10;Description automatically generated">
              <a:extLst>
                <a:ext uri="{FF2B5EF4-FFF2-40B4-BE49-F238E27FC236}">
                  <a16:creationId xmlns:a16="http://schemas.microsoft.com/office/drawing/2014/main" id="{28046E10-4279-9BB0-CA78-2398DB04091A}"/>
                </a:ext>
              </a:extLst>
            </p:cNvPr>
            <p:cNvPicPr>
              <a:picLocks noChangeAspect="1"/>
            </p:cNvPicPr>
            <p:nvPr/>
          </p:nvPicPr>
          <p:blipFill rotWithShape="1">
            <a:blip r:embed="rId2"/>
            <a:srcRect t="13048"/>
            <a:stretch/>
          </p:blipFill>
          <p:spPr bwMode="auto">
            <a:xfrm>
              <a:off x="4804038" y="878654"/>
              <a:ext cx="7055667" cy="2550346"/>
            </a:xfrm>
            <a:prstGeom prst="rect">
              <a:avLst/>
            </a:prstGeom>
            <a:ln>
              <a:noFill/>
            </a:ln>
            <a:extLst>
              <a:ext uri="{53640926-AAD7-44D8-BBD7-CCE9431645EC}">
                <a14:shadowObscured xmlns:a14="http://schemas.microsoft.com/office/drawing/2010/main"/>
              </a:ext>
            </a:extLst>
          </p:spPr>
        </p:pic>
        <p:pic>
          <p:nvPicPr>
            <p:cNvPr id="7" name="Image18" descr="A graph of a graph&#10;&#10;Description automatically generated with medium confidence">
              <a:extLst>
                <a:ext uri="{FF2B5EF4-FFF2-40B4-BE49-F238E27FC236}">
                  <a16:creationId xmlns:a16="http://schemas.microsoft.com/office/drawing/2014/main" id="{BBBC1AA8-1FCD-B824-A0CC-88447FFCC7CF}"/>
                </a:ext>
              </a:extLst>
            </p:cNvPr>
            <p:cNvPicPr>
              <a:picLocks noChangeAspect="1"/>
            </p:cNvPicPr>
            <p:nvPr/>
          </p:nvPicPr>
          <p:blipFill>
            <a:blip r:embed="rId3"/>
            <a:stretch>
              <a:fillRect/>
            </a:stretch>
          </p:blipFill>
          <p:spPr bwMode="auto">
            <a:xfrm>
              <a:off x="5503182" y="3952291"/>
              <a:ext cx="5287295" cy="2755089"/>
            </a:xfrm>
            <a:prstGeom prst="rect">
              <a:avLst/>
            </a:prstGeom>
          </p:spPr>
        </p:pic>
        <p:sp>
          <p:nvSpPr>
            <p:cNvPr id="8" name="TextBox 7">
              <a:extLst>
                <a:ext uri="{FF2B5EF4-FFF2-40B4-BE49-F238E27FC236}">
                  <a16:creationId xmlns:a16="http://schemas.microsoft.com/office/drawing/2014/main" id="{DE1BD24B-150A-BAE8-B49E-3C7E39EF63B1}"/>
                </a:ext>
              </a:extLst>
            </p:cNvPr>
            <p:cNvSpPr txBox="1"/>
            <p:nvPr/>
          </p:nvSpPr>
          <p:spPr>
            <a:xfrm>
              <a:off x="5724110" y="3414010"/>
              <a:ext cx="3371574" cy="377539"/>
            </a:xfrm>
            <a:prstGeom prst="rect">
              <a:avLst/>
            </a:prstGeom>
            <a:noFill/>
          </p:spPr>
          <p:txBody>
            <a:bodyPr wrap="none" rtlCol="0">
              <a:spAutoFit/>
            </a:bodyPr>
            <a:lstStyle/>
            <a:p>
              <a:r>
                <a:rPr lang="en-US" sz="1400" dirty="0"/>
                <a:t>Increasing strength of limited entry</a:t>
              </a:r>
            </a:p>
          </p:txBody>
        </p:sp>
        <p:cxnSp>
          <p:nvCxnSpPr>
            <p:cNvPr id="9" name="Straight Arrow Connector 8">
              <a:extLst>
                <a:ext uri="{FF2B5EF4-FFF2-40B4-BE49-F238E27FC236}">
                  <a16:creationId xmlns:a16="http://schemas.microsoft.com/office/drawing/2014/main" id="{99588DC4-921B-C974-6EA3-4A92464EE536}"/>
                </a:ext>
              </a:extLst>
            </p:cNvPr>
            <p:cNvCxnSpPr>
              <a:stCxn id="8" idx="3"/>
            </p:cNvCxnSpPr>
            <p:nvPr/>
          </p:nvCxnSpPr>
          <p:spPr>
            <a:xfrm flipV="1">
              <a:off x="9095685" y="3597949"/>
              <a:ext cx="1750493" cy="4832"/>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3" name="Slide Number Placeholder 1">
            <a:extLst>
              <a:ext uri="{FF2B5EF4-FFF2-40B4-BE49-F238E27FC236}">
                <a16:creationId xmlns:a16="http://schemas.microsoft.com/office/drawing/2014/main" id="{AF5341D5-E5C6-10AF-4A90-013A42929724}"/>
              </a:ext>
            </a:extLst>
          </p:cNvPr>
          <p:cNvSpPr txBox="1">
            <a:spLocks/>
          </p:cNvSpPr>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RPr lang="en-US"/>
            </a:defPPr>
            <a:lvl1pPr marL="0" marR="0" lvl="0"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1pPr>
            <a:lvl2pPr marL="0" marR="0" lvl="1"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2pPr>
            <a:lvl3pPr marL="0" marR="0" lvl="2"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3pPr>
            <a:lvl4pPr marL="0" marR="0" lvl="3"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4pPr>
            <a:lvl5pPr marL="0" marR="0" lvl="4"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5pPr>
            <a:lvl6pPr marL="0" marR="0" lvl="5"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6pPr>
            <a:lvl7pPr marL="0" marR="0" lvl="6"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7pPr>
            <a:lvl8pPr marL="0" marR="0" lvl="7"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8pPr>
            <a:lvl9pPr marL="0" marR="0" lvl="8"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9pPr>
          </a:lstStyle>
          <a:p>
            <a:fld id="{00000000-1234-1234-1234-123412341234}" type="slidenum">
              <a:rPr lang="en-US" smtClean="0"/>
              <a:pPr/>
              <a:t>19</a:t>
            </a:fld>
            <a:endParaRPr lang="en-US" dirty="0"/>
          </a:p>
        </p:txBody>
      </p:sp>
    </p:spTree>
    <p:extLst>
      <p:ext uri="{BB962C8B-B14F-4D97-AF65-F5344CB8AC3E}">
        <p14:creationId xmlns:p14="http://schemas.microsoft.com/office/powerpoint/2010/main" val="14624380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75FDC-C9D0-CE5A-23A3-B34C4420BB7F}"/>
              </a:ext>
            </a:extLst>
          </p:cNvPr>
          <p:cNvSpPr>
            <a:spLocks noGrp="1"/>
          </p:cNvSpPr>
          <p:nvPr>
            <p:ph type="title"/>
          </p:nvPr>
        </p:nvSpPr>
        <p:spPr/>
        <p:txBody>
          <a:bodyPr/>
          <a:lstStyle/>
          <a:p>
            <a:r>
              <a:rPr lang="en-US" dirty="0"/>
              <a:t>Agenda</a:t>
            </a:r>
          </a:p>
        </p:txBody>
      </p:sp>
      <p:sp>
        <p:nvSpPr>
          <p:cNvPr id="3" name="Slide Number Placeholder 2">
            <a:extLst>
              <a:ext uri="{FF2B5EF4-FFF2-40B4-BE49-F238E27FC236}">
                <a16:creationId xmlns:a16="http://schemas.microsoft.com/office/drawing/2014/main" id="{E6727213-BB4D-291E-6E8E-9A02224DCA80}"/>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CA" smtClean="0"/>
              <a:t>2</a:t>
            </a:fld>
            <a:endParaRPr lang="en-CA"/>
          </a:p>
        </p:txBody>
      </p:sp>
      <p:sp>
        <p:nvSpPr>
          <p:cNvPr id="4" name="Text Placeholder 3">
            <a:extLst>
              <a:ext uri="{FF2B5EF4-FFF2-40B4-BE49-F238E27FC236}">
                <a16:creationId xmlns:a16="http://schemas.microsoft.com/office/drawing/2014/main" id="{B5ED36C3-446A-CEC9-7D0A-29DA1C499D64}"/>
              </a:ext>
            </a:extLst>
          </p:cNvPr>
          <p:cNvSpPr>
            <a:spLocks noGrp="1"/>
          </p:cNvSpPr>
          <p:nvPr>
            <p:ph type="body" sz="quarter" idx="11"/>
          </p:nvPr>
        </p:nvSpPr>
        <p:spPr/>
        <p:txBody>
          <a:bodyPr/>
          <a:lstStyle/>
          <a:p>
            <a:pPr marL="342900" indent="-342900">
              <a:buFont typeface="+mj-lt"/>
              <a:buAutoNum type="arabicPeriod"/>
            </a:pPr>
            <a:r>
              <a:rPr lang="en-US" sz="3200" dirty="0"/>
              <a:t>What are </a:t>
            </a:r>
            <a:r>
              <a:rPr lang="en-US" sz="3200" dirty="0" err="1"/>
              <a:t>ResApps</a:t>
            </a:r>
            <a:r>
              <a:rPr lang="en-US" sz="3200" dirty="0"/>
              <a:t>?</a:t>
            </a:r>
          </a:p>
          <a:p>
            <a:pPr marL="342900" indent="-342900">
              <a:buFont typeface="+mj-lt"/>
              <a:buAutoNum type="arabicPeriod"/>
            </a:pPr>
            <a:r>
              <a:rPr lang="en-US" sz="3200" dirty="0"/>
              <a:t>Background on </a:t>
            </a:r>
            <a:r>
              <a:rPr lang="en-US" sz="3200" dirty="0" err="1"/>
              <a:t>StageOpt</a:t>
            </a:r>
            <a:endParaRPr lang="en-US" sz="3200" dirty="0"/>
          </a:p>
          <a:p>
            <a:pPr marL="342900" indent="-342900">
              <a:buFont typeface="+mj-lt"/>
              <a:buAutoNum type="arabicPeriod"/>
            </a:pPr>
            <a:r>
              <a:rPr lang="en-US" sz="3200" dirty="0"/>
              <a:t>Demo User Interface Walkthrough</a:t>
            </a:r>
          </a:p>
          <a:p>
            <a:pPr marL="342900" indent="-342900">
              <a:buFont typeface="+mj-lt"/>
              <a:buAutoNum type="arabicPeriod"/>
            </a:pPr>
            <a:r>
              <a:rPr lang="en-US" sz="3200" dirty="0"/>
              <a:t>Example of History Matching and Optimization</a:t>
            </a:r>
          </a:p>
        </p:txBody>
      </p:sp>
    </p:spTree>
    <p:extLst>
      <p:ext uri="{BB962C8B-B14F-4D97-AF65-F5344CB8AC3E}">
        <p14:creationId xmlns:p14="http://schemas.microsoft.com/office/powerpoint/2010/main" val="23199447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0CCAB7-B101-7BA0-AA1D-5C2C6DEFB67C}"/>
            </a:ext>
          </a:extLst>
        </p:cNvPr>
        <p:cNvGrpSpPr/>
        <p:nvPr/>
      </p:nvGrpSpPr>
      <p:grpSpPr>
        <a:xfrm>
          <a:off x="0" y="0"/>
          <a:ext cx="0" cy="0"/>
          <a:chOff x="0" y="0"/>
          <a:chExt cx="0" cy="0"/>
        </a:xfrm>
      </p:grpSpPr>
      <p:sp>
        <p:nvSpPr>
          <p:cNvPr id="5" name="Title 11">
            <a:extLst>
              <a:ext uri="{FF2B5EF4-FFF2-40B4-BE49-F238E27FC236}">
                <a16:creationId xmlns:a16="http://schemas.microsoft.com/office/drawing/2014/main" id="{2D01829A-470C-EE4F-2D6A-6BD62B71BD70}"/>
              </a:ext>
            </a:extLst>
          </p:cNvPr>
          <p:cNvSpPr txBox="1">
            <a:spLocks/>
          </p:cNvSpPr>
          <p:nvPr/>
        </p:nvSpPr>
        <p:spPr>
          <a:xfrm>
            <a:off x="664092" y="2981405"/>
            <a:ext cx="10863816" cy="997742"/>
          </a:xfrm>
          <a:prstGeom prst="rect">
            <a:avLst/>
          </a:prstGeom>
        </p:spPr>
        <p:txBody>
          <a:bodyPr vert="horz" lIns="0" tIns="45720" rIns="91440" bIns="45720" rtlCol="0" anchor="b" anchorCtr="0">
            <a:noAutofit/>
          </a:bodyPr>
          <a:lstStyle>
            <a:lvl1pPr algn="l" defTabSz="914400" rtl="0" eaLnBrk="1" latinLnBrk="0" hangingPunct="1">
              <a:lnSpc>
                <a:spcPct val="90000"/>
              </a:lnSpc>
              <a:spcBef>
                <a:spcPct val="0"/>
              </a:spcBef>
              <a:buNone/>
              <a:defRPr sz="5000" b="0" i="0" kern="1200">
                <a:solidFill>
                  <a:schemeClr val="bg1"/>
                </a:solidFill>
                <a:latin typeface="Arial" panose="020B0604020202020204" pitchFamily="34" charset="0"/>
                <a:ea typeface="+mj-ea"/>
                <a:cs typeface="+mj-cs"/>
              </a:defRPr>
            </a:lvl1pPr>
          </a:lstStyle>
          <a:p>
            <a:pPr algn="ctr"/>
            <a:r>
              <a:rPr lang="en-CA" sz="5400" dirty="0" err="1">
                <a:latin typeface="+mj-lt"/>
              </a:rPr>
              <a:t>StageOpt</a:t>
            </a:r>
            <a:r>
              <a:rPr lang="en-CA" sz="5400" dirty="0">
                <a:latin typeface="+mj-lt"/>
              </a:rPr>
              <a:t> Demo</a:t>
            </a:r>
          </a:p>
        </p:txBody>
      </p:sp>
    </p:spTree>
    <p:extLst>
      <p:ext uri="{BB962C8B-B14F-4D97-AF65-F5344CB8AC3E}">
        <p14:creationId xmlns:p14="http://schemas.microsoft.com/office/powerpoint/2010/main" val="4224379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11B8B-BE1D-F257-474E-FFE771E5D854}"/>
              </a:ext>
            </a:extLst>
          </p:cNvPr>
          <p:cNvSpPr>
            <a:spLocks noGrp="1"/>
          </p:cNvSpPr>
          <p:nvPr>
            <p:ph type="title"/>
          </p:nvPr>
        </p:nvSpPr>
        <p:spPr/>
        <p:txBody>
          <a:bodyPr/>
          <a:lstStyle/>
          <a:p>
            <a:r>
              <a:rPr lang="en-US" dirty="0"/>
              <a:t>Modern, web-based, easy-to-use user-interface</a:t>
            </a:r>
          </a:p>
        </p:txBody>
      </p:sp>
      <p:pic>
        <p:nvPicPr>
          <p:cNvPr id="4" name="Picture 3">
            <a:extLst>
              <a:ext uri="{FF2B5EF4-FFF2-40B4-BE49-F238E27FC236}">
                <a16:creationId xmlns:a16="http://schemas.microsoft.com/office/drawing/2014/main" id="{847DE064-017F-5476-B7D6-6BCC1D6CCC4A}"/>
              </a:ext>
            </a:extLst>
          </p:cNvPr>
          <p:cNvPicPr>
            <a:picLocks noChangeAspect="1"/>
          </p:cNvPicPr>
          <p:nvPr/>
        </p:nvPicPr>
        <p:blipFill>
          <a:blip r:embed="rId2"/>
          <a:stretch>
            <a:fillRect/>
          </a:stretch>
        </p:blipFill>
        <p:spPr>
          <a:xfrm>
            <a:off x="1115575" y="936113"/>
            <a:ext cx="9837490" cy="5685064"/>
          </a:xfrm>
          <a:prstGeom prst="rect">
            <a:avLst/>
          </a:prstGeom>
        </p:spPr>
      </p:pic>
      <p:sp>
        <p:nvSpPr>
          <p:cNvPr id="3" name="Rectangle 2">
            <a:extLst>
              <a:ext uri="{FF2B5EF4-FFF2-40B4-BE49-F238E27FC236}">
                <a16:creationId xmlns:a16="http://schemas.microsoft.com/office/drawing/2014/main" id="{1D0D61FC-6C8C-432F-1519-BB0525D14F8E}"/>
              </a:ext>
            </a:extLst>
          </p:cNvPr>
          <p:cNvSpPr/>
          <p:nvPr/>
        </p:nvSpPr>
        <p:spPr>
          <a:xfrm>
            <a:off x="8595361" y="690665"/>
            <a:ext cx="3074224" cy="1966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1">
            <a:extLst>
              <a:ext uri="{FF2B5EF4-FFF2-40B4-BE49-F238E27FC236}">
                <a16:creationId xmlns:a16="http://schemas.microsoft.com/office/drawing/2014/main" id="{8F3693AE-EA2F-540B-9E18-F6CB2C75FBCF}"/>
              </a:ext>
            </a:extLst>
          </p:cNvPr>
          <p:cNvSpPr txBox="1">
            <a:spLocks/>
          </p:cNvSpPr>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RPr lang="en-US"/>
            </a:defPPr>
            <a:lvl1pPr marL="0" marR="0" lvl="0"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1pPr>
            <a:lvl2pPr marL="0" marR="0" lvl="1"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2pPr>
            <a:lvl3pPr marL="0" marR="0" lvl="2"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3pPr>
            <a:lvl4pPr marL="0" marR="0" lvl="3"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4pPr>
            <a:lvl5pPr marL="0" marR="0" lvl="4"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5pPr>
            <a:lvl6pPr marL="0" marR="0" lvl="5"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6pPr>
            <a:lvl7pPr marL="0" marR="0" lvl="6"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7pPr>
            <a:lvl8pPr marL="0" marR="0" lvl="7"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8pPr>
            <a:lvl9pPr marL="0" marR="0" lvl="8"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9pPr>
          </a:lstStyle>
          <a:p>
            <a:fld id="{00000000-1234-1234-1234-123412341234}" type="slidenum">
              <a:rPr lang="en-US" smtClean="0"/>
              <a:pPr/>
              <a:t>21</a:t>
            </a:fld>
            <a:endParaRPr lang="en-US" dirty="0"/>
          </a:p>
        </p:txBody>
      </p:sp>
    </p:spTree>
    <p:extLst>
      <p:ext uri="{BB962C8B-B14F-4D97-AF65-F5344CB8AC3E}">
        <p14:creationId xmlns:p14="http://schemas.microsoft.com/office/powerpoint/2010/main" val="24457778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708365-6C4A-8E32-C00A-66D9A55E0D2D}"/>
            </a:ext>
          </a:extLst>
        </p:cNvPr>
        <p:cNvGrpSpPr/>
        <p:nvPr/>
      </p:nvGrpSpPr>
      <p:grpSpPr>
        <a:xfrm>
          <a:off x="0" y="0"/>
          <a:ext cx="0" cy="0"/>
          <a:chOff x="0" y="0"/>
          <a:chExt cx="0" cy="0"/>
        </a:xfrm>
      </p:grpSpPr>
      <p:sp>
        <p:nvSpPr>
          <p:cNvPr id="5" name="Title 11">
            <a:extLst>
              <a:ext uri="{FF2B5EF4-FFF2-40B4-BE49-F238E27FC236}">
                <a16:creationId xmlns:a16="http://schemas.microsoft.com/office/drawing/2014/main" id="{63BDFD5A-AC9A-7513-139B-C8969BFEC651}"/>
              </a:ext>
            </a:extLst>
          </p:cNvPr>
          <p:cNvSpPr txBox="1">
            <a:spLocks/>
          </p:cNvSpPr>
          <p:nvPr/>
        </p:nvSpPr>
        <p:spPr>
          <a:xfrm>
            <a:off x="664092" y="2981405"/>
            <a:ext cx="10863816" cy="2435116"/>
          </a:xfrm>
          <a:prstGeom prst="rect">
            <a:avLst/>
          </a:prstGeom>
        </p:spPr>
        <p:txBody>
          <a:bodyPr vert="horz" lIns="0" tIns="45720" rIns="91440" bIns="45720" rtlCol="0" anchor="b" anchorCtr="0">
            <a:noAutofit/>
          </a:bodyPr>
          <a:lstStyle>
            <a:lvl1pPr algn="l" defTabSz="914400" rtl="0" eaLnBrk="1" latinLnBrk="0" hangingPunct="1">
              <a:lnSpc>
                <a:spcPct val="90000"/>
              </a:lnSpc>
              <a:spcBef>
                <a:spcPct val="0"/>
              </a:spcBef>
              <a:buNone/>
              <a:defRPr sz="5000" b="0" i="0" kern="1200">
                <a:solidFill>
                  <a:schemeClr val="bg1"/>
                </a:solidFill>
                <a:latin typeface="Arial" panose="020B0604020202020204" pitchFamily="34" charset="0"/>
                <a:ea typeface="+mj-ea"/>
                <a:cs typeface="+mj-cs"/>
              </a:defRPr>
            </a:lvl1pPr>
          </a:lstStyle>
          <a:p>
            <a:pPr algn="ctr"/>
            <a:r>
              <a:rPr lang="en-CA" sz="5400" dirty="0">
                <a:latin typeface="+mj-lt"/>
              </a:rPr>
              <a:t>StageOpt</a:t>
            </a:r>
          </a:p>
          <a:p>
            <a:pPr algn="ctr"/>
            <a:endParaRPr lang="en-CA" sz="3600" dirty="0">
              <a:latin typeface="+mj-lt"/>
            </a:endParaRPr>
          </a:p>
          <a:p>
            <a:pPr algn="ctr"/>
            <a:r>
              <a:rPr lang="en-CA" sz="3600" dirty="0">
                <a:latin typeface="+mj-lt"/>
              </a:rPr>
              <a:t>Worked Example</a:t>
            </a:r>
          </a:p>
        </p:txBody>
      </p:sp>
    </p:spTree>
    <p:extLst>
      <p:ext uri="{BB962C8B-B14F-4D97-AF65-F5344CB8AC3E}">
        <p14:creationId xmlns:p14="http://schemas.microsoft.com/office/powerpoint/2010/main" val="1112154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Effect transition="in" filter="fade">
                                      <p:cBhvr>
                                        <p:cTn id="11"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76CC92-86C1-E99A-C6B5-18638BABAFC4}"/>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C48A136-173E-BF76-8C7C-0F499803C292}"/>
              </a:ext>
            </a:extLst>
          </p:cNvPr>
          <p:cNvSpPr>
            <a:spLocks noGrp="1"/>
          </p:cNvSpPr>
          <p:nvPr>
            <p:ph type="sldNum" idx="12"/>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smtClean="0"/>
              <a:pPr marL="0" lvl="0" indent="0" algn="r" rtl="0">
                <a:spcBef>
                  <a:spcPts val="0"/>
                </a:spcBef>
                <a:spcAft>
                  <a:spcPts val="0"/>
                </a:spcAft>
                <a:buNone/>
              </a:pPr>
              <a:t>23</a:t>
            </a:fld>
            <a:endParaRPr lang="en-US"/>
          </a:p>
        </p:txBody>
      </p:sp>
      <p:sp>
        <p:nvSpPr>
          <p:cNvPr id="8" name="Content Placeholder 2">
            <a:extLst>
              <a:ext uri="{FF2B5EF4-FFF2-40B4-BE49-F238E27FC236}">
                <a16:creationId xmlns:a16="http://schemas.microsoft.com/office/drawing/2014/main" id="{FCF9E178-5705-6BE8-D1EF-C52F8007BF43}"/>
              </a:ext>
            </a:extLst>
          </p:cNvPr>
          <p:cNvSpPr txBox="1">
            <a:spLocks/>
          </p:cNvSpPr>
          <p:nvPr/>
        </p:nvSpPr>
        <p:spPr>
          <a:xfrm>
            <a:off x="177209" y="1085941"/>
            <a:ext cx="11724167" cy="5503054"/>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49250" algn="l" rtl="0">
              <a:lnSpc>
                <a:spcPct val="100000"/>
              </a:lnSpc>
              <a:spcBef>
                <a:spcPts val="10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1pPr>
            <a:lvl2pPr marL="914400" marR="0" lvl="1" indent="-336550" algn="l" rtl="0">
              <a:lnSpc>
                <a:spcPct val="100000"/>
              </a:lnSpc>
              <a:spcBef>
                <a:spcPts val="600"/>
              </a:spcBef>
              <a:spcAft>
                <a:spcPts val="0"/>
              </a:spcAft>
              <a:buClr>
                <a:schemeClr val="dk1"/>
              </a:buClr>
              <a:buSzPts val="1700"/>
              <a:buFont typeface="Arial"/>
              <a:buChar char="•"/>
              <a:defRPr sz="1700" b="0" i="0" u="none" strike="noStrike" cap="none">
                <a:solidFill>
                  <a:schemeClr val="dk1"/>
                </a:solidFill>
                <a:latin typeface="Calibri"/>
                <a:ea typeface="Calibri"/>
                <a:cs typeface="Calibri"/>
                <a:sym typeface="Calibri"/>
              </a:defRPr>
            </a:lvl2pPr>
            <a:lvl3pPr marL="1371600" marR="0" lvl="2" indent="-323850" algn="l" rtl="0">
              <a:lnSpc>
                <a:spcPct val="100000"/>
              </a:lnSpc>
              <a:spcBef>
                <a:spcPts val="6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6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1035050" lvl="1" indent="-457200">
              <a:buFont typeface="+mj-lt"/>
              <a:buAutoNum type="arabicPeriod"/>
            </a:pPr>
            <a:r>
              <a:rPr lang="en-US" sz="2200" dirty="0"/>
              <a:t>Gather downhole imaging data. Data has significant random variability from stage-to-stage; therefore, it is best to use just one design along an entire well, or only a few.</a:t>
            </a:r>
          </a:p>
          <a:p>
            <a:pPr marL="1492250" lvl="2" indent="-457200">
              <a:buFont typeface="+mj-lt"/>
              <a:buAutoNum type="arabicPeriod"/>
            </a:pPr>
            <a:r>
              <a:rPr lang="en-US" sz="1800" dirty="0"/>
              <a:t>Plot % diameter increase as a function of perforation or cluster with a statistical distribution.</a:t>
            </a:r>
          </a:p>
          <a:p>
            <a:pPr marL="1492250" lvl="2" indent="-457200">
              <a:buFont typeface="+mj-lt"/>
              <a:buAutoNum type="arabicPeriod"/>
            </a:pPr>
            <a:r>
              <a:rPr lang="en-US" sz="1800" dirty="0"/>
              <a:t>Calculate the cluster-level erosion uniformity index (UI) for each stage and plot its distribution.</a:t>
            </a:r>
          </a:p>
          <a:p>
            <a:pPr marL="1035050" lvl="1" indent="-457200">
              <a:buFont typeface="+mj-lt"/>
              <a:buAutoNum type="arabicPeriod"/>
            </a:pPr>
            <a:r>
              <a:rPr lang="en-US" sz="2200" dirty="0"/>
              <a:t>Summarize the key statistical behaviors observed (heel/toe bias, overall amount of erosion, and any variability observed between different designs)</a:t>
            </a:r>
          </a:p>
          <a:p>
            <a:pPr marL="1035050" lvl="1" indent="-457200">
              <a:buFont typeface="+mj-lt"/>
              <a:buAutoNum type="arabicPeriod"/>
            </a:pPr>
            <a:r>
              <a:rPr lang="en-US" sz="2200" dirty="0"/>
              <a:t>Calibrate model</a:t>
            </a:r>
          </a:p>
          <a:p>
            <a:pPr marL="1492250" lvl="2" indent="-457200">
              <a:buFont typeface="+mj-lt"/>
              <a:buAutoNum type="arabicPeriod"/>
            </a:pPr>
            <a:r>
              <a:rPr lang="en-US" sz="2000" dirty="0"/>
              <a:t>Overall magnitude of erosion</a:t>
            </a:r>
          </a:p>
          <a:p>
            <a:pPr marL="1492250" lvl="2" indent="-457200">
              <a:buFont typeface="+mj-lt"/>
              <a:buAutoNum type="arabicPeriod"/>
            </a:pPr>
            <a:r>
              <a:rPr lang="en-US" sz="2000" dirty="0"/>
              <a:t>Specific trends over MD (heel bias, toe bias, heel/toe bias, neutral)</a:t>
            </a:r>
          </a:p>
          <a:p>
            <a:pPr marL="1492250" lvl="2" indent="-457200">
              <a:buFont typeface="+mj-lt"/>
              <a:buAutoNum type="arabicPeriod"/>
            </a:pPr>
            <a:r>
              <a:rPr lang="en-US" sz="2000" dirty="0"/>
              <a:t>Matching erosion variance and UI</a:t>
            </a:r>
          </a:p>
          <a:p>
            <a:pPr marL="1035050" lvl="1" indent="-457200">
              <a:buFont typeface="+mj-lt"/>
              <a:buAutoNum type="arabicPeriod"/>
            </a:pPr>
            <a:r>
              <a:rPr lang="en-US" sz="2200" dirty="0"/>
              <a:t>Test alternative designs by focusing on key sources of low uniformity</a:t>
            </a:r>
          </a:p>
        </p:txBody>
      </p:sp>
      <p:sp>
        <p:nvSpPr>
          <p:cNvPr id="9" name="Title 2">
            <a:extLst>
              <a:ext uri="{FF2B5EF4-FFF2-40B4-BE49-F238E27FC236}">
                <a16:creationId xmlns:a16="http://schemas.microsoft.com/office/drawing/2014/main" id="{4A89B51A-F163-D3B3-212E-C14C22DDACD4}"/>
              </a:ext>
            </a:extLst>
          </p:cNvPr>
          <p:cNvSpPr>
            <a:spLocks noGrp="1"/>
          </p:cNvSpPr>
          <p:nvPr>
            <p:ph type="title"/>
          </p:nvPr>
        </p:nvSpPr>
        <p:spPr>
          <a:xfrm>
            <a:off x="586214" y="1"/>
            <a:ext cx="11019570" cy="1127760"/>
          </a:xfrm>
        </p:spPr>
        <p:txBody>
          <a:bodyPr/>
          <a:lstStyle/>
          <a:p>
            <a:r>
              <a:rPr lang="en-US" dirty="0"/>
              <a:t>The workflow</a:t>
            </a:r>
          </a:p>
        </p:txBody>
      </p:sp>
    </p:spTree>
    <p:extLst>
      <p:ext uri="{BB962C8B-B14F-4D97-AF65-F5344CB8AC3E}">
        <p14:creationId xmlns:p14="http://schemas.microsoft.com/office/powerpoint/2010/main" val="37193685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E0084-D5F8-ABC1-C42A-703D0470533F}"/>
              </a:ext>
            </a:extLst>
          </p:cNvPr>
          <p:cNvSpPr>
            <a:spLocks noGrp="1"/>
          </p:cNvSpPr>
          <p:nvPr>
            <p:ph type="title"/>
          </p:nvPr>
        </p:nvSpPr>
        <p:spPr/>
        <p:txBody>
          <a:bodyPr/>
          <a:lstStyle/>
          <a:p>
            <a:r>
              <a:rPr lang="en-US" dirty="0"/>
              <a:t>Example Data Set – Selection from 35 stages</a:t>
            </a:r>
          </a:p>
        </p:txBody>
      </p:sp>
      <p:sp>
        <p:nvSpPr>
          <p:cNvPr id="3" name="Slide Number Placeholder 2">
            <a:extLst>
              <a:ext uri="{FF2B5EF4-FFF2-40B4-BE49-F238E27FC236}">
                <a16:creationId xmlns:a16="http://schemas.microsoft.com/office/drawing/2014/main" id="{48C1C3BF-2B3F-B11E-E907-D8DBA643FC44}"/>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CA" smtClean="0"/>
              <a:t>24</a:t>
            </a:fld>
            <a:endParaRPr lang="en-CA"/>
          </a:p>
        </p:txBody>
      </p:sp>
      <p:sp>
        <p:nvSpPr>
          <p:cNvPr id="4" name="Text Placeholder 3">
            <a:extLst>
              <a:ext uri="{FF2B5EF4-FFF2-40B4-BE49-F238E27FC236}">
                <a16:creationId xmlns:a16="http://schemas.microsoft.com/office/drawing/2014/main" id="{9007F86F-304D-1BEA-D8E6-6D49143B567A}"/>
              </a:ext>
            </a:extLst>
          </p:cNvPr>
          <p:cNvSpPr>
            <a:spLocks noGrp="1"/>
          </p:cNvSpPr>
          <p:nvPr>
            <p:ph type="body" sz="quarter" idx="11"/>
          </p:nvPr>
        </p:nvSpPr>
        <p:spPr>
          <a:xfrm>
            <a:off x="403225" y="1143732"/>
            <a:ext cx="2759075" cy="4570535"/>
          </a:xfrm>
        </p:spPr>
        <p:txBody>
          <a:bodyPr/>
          <a:lstStyle/>
          <a:p>
            <a:pPr marL="285750" indent="-285750">
              <a:buFont typeface="Arial" panose="020B0604020202020204" pitchFamily="34" charset="0"/>
              <a:buChar char="•"/>
            </a:pPr>
            <a:r>
              <a:rPr lang="en-US" dirty="0"/>
              <a:t>Entry Design:</a:t>
            </a:r>
          </a:p>
          <a:p>
            <a:pPr marL="501750" lvl="1" indent="-285750"/>
            <a:r>
              <a:rPr lang="en-US" dirty="0"/>
              <a:t>300 ft stage length</a:t>
            </a:r>
          </a:p>
          <a:p>
            <a:pPr marL="501750" lvl="1" indent="-285750"/>
            <a:r>
              <a:rPr lang="en-US" dirty="0"/>
              <a:t>8 clusters/stage with 3spf @ 60deg phasing (unoriented)</a:t>
            </a:r>
          </a:p>
          <a:p>
            <a:pPr marL="501750" lvl="1" indent="-285750"/>
            <a:r>
              <a:rPr lang="en-US" dirty="0"/>
              <a:t>1800 psi of limited entry</a:t>
            </a:r>
          </a:p>
          <a:p>
            <a:pPr marL="285750" indent="-285750">
              <a:buFont typeface="Arial" panose="020B0604020202020204" pitchFamily="34" charset="0"/>
              <a:buChar char="•"/>
            </a:pPr>
            <a:r>
              <a:rPr lang="en-US" dirty="0"/>
              <a:t>Completion design:</a:t>
            </a:r>
          </a:p>
          <a:p>
            <a:pPr marL="501750" lvl="1" indent="-285750"/>
            <a:r>
              <a:rPr lang="en-US" dirty="0"/>
              <a:t>45 </a:t>
            </a:r>
            <a:r>
              <a:rPr lang="en-US" dirty="0" err="1"/>
              <a:t>bbl</a:t>
            </a:r>
            <a:r>
              <a:rPr lang="en-US" dirty="0"/>
              <a:t>/ft; 4000 </a:t>
            </a:r>
            <a:r>
              <a:rPr lang="en-US" dirty="0" err="1"/>
              <a:t>lb</a:t>
            </a:r>
            <a:r>
              <a:rPr lang="en-US" dirty="0"/>
              <a:t>/ft</a:t>
            </a:r>
          </a:p>
          <a:p>
            <a:pPr marL="501750" lvl="1" indent="-285750"/>
            <a:r>
              <a:rPr lang="en-US" dirty="0"/>
              <a:t>Slickwater</a:t>
            </a:r>
          </a:p>
          <a:p>
            <a:pPr marL="501750" lvl="1" indent="-285750"/>
            <a:r>
              <a:rPr lang="en-US" dirty="0"/>
              <a:t>100M and 40/70M</a:t>
            </a:r>
          </a:p>
        </p:txBody>
      </p:sp>
      <p:pic>
        <p:nvPicPr>
          <p:cNvPr id="6" name="Picture 5">
            <a:extLst>
              <a:ext uri="{FF2B5EF4-FFF2-40B4-BE49-F238E27FC236}">
                <a16:creationId xmlns:a16="http://schemas.microsoft.com/office/drawing/2014/main" id="{4B3F143F-4E39-3D18-F846-501D6CCD40E2}"/>
              </a:ext>
            </a:extLst>
          </p:cNvPr>
          <p:cNvPicPr>
            <a:picLocks noChangeAspect="1"/>
          </p:cNvPicPr>
          <p:nvPr/>
        </p:nvPicPr>
        <p:blipFill>
          <a:blip r:embed="rId2"/>
          <a:srcRect l="2291" t="4625" r="-218" b="4149"/>
          <a:stretch/>
        </p:blipFill>
        <p:spPr>
          <a:xfrm>
            <a:off x="3657600" y="1133476"/>
            <a:ext cx="8553449" cy="4381500"/>
          </a:xfrm>
          <a:prstGeom prst="rect">
            <a:avLst/>
          </a:prstGeom>
        </p:spPr>
      </p:pic>
      <p:sp>
        <p:nvSpPr>
          <p:cNvPr id="7" name="TextBox 6">
            <a:extLst>
              <a:ext uri="{FF2B5EF4-FFF2-40B4-BE49-F238E27FC236}">
                <a16:creationId xmlns:a16="http://schemas.microsoft.com/office/drawing/2014/main" id="{82C0F5ED-8DAB-5B30-E1BA-4B41B766F660}"/>
              </a:ext>
            </a:extLst>
          </p:cNvPr>
          <p:cNvSpPr txBox="1"/>
          <p:nvPr/>
        </p:nvSpPr>
        <p:spPr>
          <a:xfrm>
            <a:off x="5857875" y="5539858"/>
            <a:ext cx="3795078" cy="369332"/>
          </a:xfrm>
          <a:prstGeom prst="rect">
            <a:avLst/>
          </a:prstGeom>
          <a:noFill/>
        </p:spPr>
        <p:txBody>
          <a:bodyPr wrap="none" rtlCol="0">
            <a:spAutoFit/>
          </a:bodyPr>
          <a:lstStyle/>
          <a:p>
            <a:r>
              <a:rPr lang="en-US" dirty="0"/>
              <a:t>Cluster Number (heel=left; tow=right)</a:t>
            </a:r>
          </a:p>
        </p:txBody>
      </p:sp>
      <p:sp>
        <p:nvSpPr>
          <p:cNvPr id="8" name="TextBox 7">
            <a:extLst>
              <a:ext uri="{FF2B5EF4-FFF2-40B4-BE49-F238E27FC236}">
                <a16:creationId xmlns:a16="http://schemas.microsoft.com/office/drawing/2014/main" id="{4AF6B2CA-16BF-F109-4CB2-37E3578A2B42}"/>
              </a:ext>
            </a:extLst>
          </p:cNvPr>
          <p:cNvSpPr txBox="1"/>
          <p:nvPr/>
        </p:nvSpPr>
        <p:spPr>
          <a:xfrm rot="16200000">
            <a:off x="2500713" y="3139559"/>
            <a:ext cx="1944443" cy="369332"/>
          </a:xfrm>
          <a:prstGeom prst="rect">
            <a:avLst/>
          </a:prstGeom>
          <a:noFill/>
        </p:spPr>
        <p:txBody>
          <a:bodyPr wrap="none" rtlCol="0">
            <a:spAutoFit/>
          </a:bodyPr>
          <a:lstStyle/>
          <a:p>
            <a:r>
              <a:rPr lang="en-US" dirty="0"/>
              <a:t>Eroded Area (in^2)</a:t>
            </a:r>
          </a:p>
        </p:txBody>
      </p:sp>
    </p:spTree>
    <p:extLst>
      <p:ext uri="{BB962C8B-B14F-4D97-AF65-F5344CB8AC3E}">
        <p14:creationId xmlns:p14="http://schemas.microsoft.com/office/powerpoint/2010/main" val="27372220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08F65-E05A-2662-FA8D-36D5AAF0E8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565EF2-6CE6-6561-E34F-0CADD0E85EA0}"/>
              </a:ext>
            </a:extLst>
          </p:cNvPr>
          <p:cNvSpPr>
            <a:spLocks noGrp="1"/>
          </p:cNvSpPr>
          <p:nvPr>
            <p:ph type="title"/>
          </p:nvPr>
        </p:nvSpPr>
        <p:spPr/>
        <p:txBody>
          <a:bodyPr/>
          <a:lstStyle/>
          <a:p>
            <a:r>
              <a:rPr lang="en-US" dirty="0"/>
              <a:t>Aggregate Trends</a:t>
            </a:r>
          </a:p>
        </p:txBody>
      </p:sp>
      <p:sp>
        <p:nvSpPr>
          <p:cNvPr id="3" name="Slide Number Placeholder 2">
            <a:extLst>
              <a:ext uri="{FF2B5EF4-FFF2-40B4-BE49-F238E27FC236}">
                <a16:creationId xmlns:a16="http://schemas.microsoft.com/office/drawing/2014/main" id="{62F0DE2D-B33F-446E-2FAE-49440186E648}"/>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CA" smtClean="0"/>
              <a:t>25</a:t>
            </a:fld>
            <a:endParaRPr lang="en-CA"/>
          </a:p>
        </p:txBody>
      </p:sp>
      <p:sp>
        <p:nvSpPr>
          <p:cNvPr id="4" name="Text Placeholder 3">
            <a:extLst>
              <a:ext uri="{FF2B5EF4-FFF2-40B4-BE49-F238E27FC236}">
                <a16:creationId xmlns:a16="http://schemas.microsoft.com/office/drawing/2014/main" id="{25AE29A7-C34D-9768-EBF6-BDF0CF5AA64B}"/>
              </a:ext>
            </a:extLst>
          </p:cNvPr>
          <p:cNvSpPr>
            <a:spLocks noGrp="1"/>
          </p:cNvSpPr>
          <p:nvPr>
            <p:ph type="body" sz="quarter" idx="11"/>
          </p:nvPr>
        </p:nvSpPr>
        <p:spPr/>
        <p:txBody>
          <a:bodyPr/>
          <a:lstStyle/>
          <a:p>
            <a:endParaRPr lang="en-US"/>
          </a:p>
        </p:txBody>
      </p:sp>
      <p:grpSp>
        <p:nvGrpSpPr>
          <p:cNvPr id="11" name="Group 10">
            <a:extLst>
              <a:ext uri="{FF2B5EF4-FFF2-40B4-BE49-F238E27FC236}">
                <a16:creationId xmlns:a16="http://schemas.microsoft.com/office/drawing/2014/main" id="{28A9357D-040A-E9FF-7082-0B5B38BB0789}"/>
              </a:ext>
            </a:extLst>
          </p:cNvPr>
          <p:cNvGrpSpPr/>
          <p:nvPr/>
        </p:nvGrpSpPr>
        <p:grpSpPr>
          <a:xfrm>
            <a:off x="594360" y="941263"/>
            <a:ext cx="11020426" cy="5551611"/>
            <a:chOff x="241300" y="381000"/>
            <a:chExt cx="11950700" cy="6157880"/>
          </a:xfrm>
        </p:grpSpPr>
        <p:pic>
          <p:nvPicPr>
            <p:cNvPr id="8" name="Picture 7">
              <a:extLst>
                <a:ext uri="{FF2B5EF4-FFF2-40B4-BE49-F238E27FC236}">
                  <a16:creationId xmlns:a16="http://schemas.microsoft.com/office/drawing/2014/main" id="{23C4455F-C213-BD6E-F668-9A1C7B3655DC}"/>
                </a:ext>
              </a:extLst>
            </p:cNvPr>
            <p:cNvPicPr>
              <a:picLocks noChangeAspect="1"/>
            </p:cNvPicPr>
            <p:nvPr/>
          </p:nvPicPr>
          <p:blipFill>
            <a:blip r:embed="rId2"/>
            <a:srcRect l="1980" t="4537" b="3612"/>
            <a:stretch/>
          </p:blipFill>
          <p:spPr>
            <a:xfrm>
              <a:off x="241300" y="381000"/>
              <a:ext cx="11950700" cy="6157880"/>
            </a:xfrm>
            <a:prstGeom prst="rect">
              <a:avLst/>
            </a:prstGeom>
          </p:spPr>
        </p:pic>
        <p:pic>
          <p:nvPicPr>
            <p:cNvPr id="10" name="Picture 9">
              <a:extLst>
                <a:ext uri="{FF2B5EF4-FFF2-40B4-BE49-F238E27FC236}">
                  <a16:creationId xmlns:a16="http://schemas.microsoft.com/office/drawing/2014/main" id="{38548080-1ECC-90C6-74C0-4B3418E17E22}"/>
                </a:ext>
              </a:extLst>
            </p:cNvPr>
            <p:cNvPicPr>
              <a:picLocks noChangeAspect="1"/>
            </p:cNvPicPr>
            <p:nvPr/>
          </p:nvPicPr>
          <p:blipFill>
            <a:blip r:embed="rId3">
              <a:clrChange>
                <a:clrFrom>
                  <a:srgbClr val="FFFFFF"/>
                </a:clrFrom>
                <a:clrTo>
                  <a:srgbClr val="FFFFFF">
                    <a:alpha val="0"/>
                  </a:srgbClr>
                </a:clrTo>
              </a:clrChange>
            </a:blip>
            <a:srcRect l="8699" t="9983" r="10778" b="11293"/>
            <a:stretch/>
          </p:blipFill>
          <p:spPr>
            <a:xfrm>
              <a:off x="1085850" y="476250"/>
              <a:ext cx="9963150" cy="4581525"/>
            </a:xfrm>
            <a:prstGeom prst="rect">
              <a:avLst/>
            </a:prstGeom>
          </p:spPr>
        </p:pic>
      </p:grpSp>
      <p:sp>
        <p:nvSpPr>
          <p:cNvPr id="12" name="TextBox 11">
            <a:extLst>
              <a:ext uri="{FF2B5EF4-FFF2-40B4-BE49-F238E27FC236}">
                <a16:creationId xmlns:a16="http://schemas.microsoft.com/office/drawing/2014/main" id="{A70B719C-9C5F-FA99-CDE5-98B07559F326}"/>
              </a:ext>
            </a:extLst>
          </p:cNvPr>
          <p:cNvSpPr txBox="1"/>
          <p:nvPr/>
        </p:nvSpPr>
        <p:spPr>
          <a:xfrm>
            <a:off x="3023559" y="6458870"/>
            <a:ext cx="5239063" cy="369332"/>
          </a:xfrm>
          <a:prstGeom prst="rect">
            <a:avLst/>
          </a:prstGeom>
          <a:noFill/>
        </p:spPr>
        <p:txBody>
          <a:bodyPr wrap="none" rtlCol="0">
            <a:spAutoFit/>
          </a:bodyPr>
          <a:lstStyle/>
          <a:p>
            <a:r>
              <a:rPr lang="en-US" dirty="0"/>
              <a:t>Cluster Number and Perforation (heel=left; tow=right)</a:t>
            </a:r>
          </a:p>
        </p:txBody>
      </p:sp>
      <p:sp>
        <p:nvSpPr>
          <p:cNvPr id="13" name="TextBox 12">
            <a:extLst>
              <a:ext uri="{FF2B5EF4-FFF2-40B4-BE49-F238E27FC236}">
                <a16:creationId xmlns:a16="http://schemas.microsoft.com/office/drawing/2014/main" id="{3E073677-05BB-26A4-104C-5694A872E4F8}"/>
              </a:ext>
            </a:extLst>
          </p:cNvPr>
          <p:cNvSpPr txBox="1"/>
          <p:nvPr/>
        </p:nvSpPr>
        <p:spPr>
          <a:xfrm rot="16200000">
            <a:off x="-1068610" y="3070045"/>
            <a:ext cx="3291670" cy="369332"/>
          </a:xfrm>
          <a:prstGeom prst="rect">
            <a:avLst/>
          </a:prstGeom>
          <a:noFill/>
        </p:spPr>
        <p:txBody>
          <a:bodyPr wrap="none" rtlCol="0">
            <a:spAutoFit/>
          </a:bodyPr>
          <a:lstStyle/>
          <a:p>
            <a:r>
              <a:rPr lang="en-US" dirty="0"/>
              <a:t>Equivalent Diameter Increase (%)</a:t>
            </a:r>
          </a:p>
        </p:txBody>
      </p:sp>
      <p:sp>
        <p:nvSpPr>
          <p:cNvPr id="5" name="Slide Number Placeholder 1">
            <a:extLst>
              <a:ext uri="{FF2B5EF4-FFF2-40B4-BE49-F238E27FC236}">
                <a16:creationId xmlns:a16="http://schemas.microsoft.com/office/drawing/2014/main" id="{084828BA-9DF2-40E9-D62B-4A8CE9BFCFC2}"/>
              </a:ext>
            </a:extLst>
          </p:cNvPr>
          <p:cNvSpPr txBox="1">
            <a:spLocks/>
          </p:cNvSpPr>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RPr lang="en-US"/>
            </a:defPPr>
            <a:lvl1pPr marL="0" marR="0" lvl="0"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1pPr>
            <a:lvl2pPr marL="0" marR="0" lvl="1"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2pPr>
            <a:lvl3pPr marL="0" marR="0" lvl="2"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3pPr>
            <a:lvl4pPr marL="0" marR="0" lvl="3"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4pPr>
            <a:lvl5pPr marL="0" marR="0" lvl="4"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5pPr>
            <a:lvl6pPr marL="0" marR="0" lvl="5"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6pPr>
            <a:lvl7pPr marL="0" marR="0" lvl="6"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7pPr>
            <a:lvl8pPr marL="0" marR="0" lvl="7"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8pPr>
            <a:lvl9pPr marL="0" marR="0" lvl="8"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9pPr>
          </a:lstStyle>
          <a:p>
            <a:fld id="{00000000-1234-1234-1234-123412341234}" type="slidenum">
              <a:rPr lang="en-US" smtClean="0"/>
              <a:pPr/>
              <a:t>25</a:t>
            </a:fld>
            <a:endParaRPr lang="en-US" dirty="0"/>
          </a:p>
        </p:txBody>
      </p:sp>
    </p:spTree>
    <p:extLst>
      <p:ext uri="{BB962C8B-B14F-4D97-AF65-F5344CB8AC3E}">
        <p14:creationId xmlns:p14="http://schemas.microsoft.com/office/powerpoint/2010/main" val="25031465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38A45-BBAD-1A32-088B-FA47F4BF92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9A46D2-4BFF-D545-F7AB-E2FD583FA62B}"/>
              </a:ext>
            </a:extLst>
          </p:cNvPr>
          <p:cNvSpPr>
            <a:spLocks noGrp="1"/>
          </p:cNvSpPr>
          <p:nvPr>
            <p:ph type="title"/>
          </p:nvPr>
        </p:nvSpPr>
        <p:spPr/>
        <p:txBody>
          <a:bodyPr/>
          <a:lstStyle/>
          <a:p>
            <a:r>
              <a:rPr lang="en-US" dirty="0"/>
              <a:t>Key History Match Observations</a:t>
            </a:r>
          </a:p>
        </p:txBody>
      </p:sp>
      <p:sp>
        <p:nvSpPr>
          <p:cNvPr id="3" name="Slide Number Placeholder 2">
            <a:extLst>
              <a:ext uri="{FF2B5EF4-FFF2-40B4-BE49-F238E27FC236}">
                <a16:creationId xmlns:a16="http://schemas.microsoft.com/office/drawing/2014/main" id="{2709ED64-798A-ED13-F4AE-8F8821F38408}"/>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CA" smtClean="0"/>
              <a:t>26</a:t>
            </a:fld>
            <a:endParaRPr lang="en-CA"/>
          </a:p>
        </p:txBody>
      </p:sp>
      <p:pic>
        <p:nvPicPr>
          <p:cNvPr id="14" name="Picture 13">
            <a:extLst>
              <a:ext uri="{FF2B5EF4-FFF2-40B4-BE49-F238E27FC236}">
                <a16:creationId xmlns:a16="http://schemas.microsoft.com/office/drawing/2014/main" id="{105EBAB6-7A1D-5F90-4819-DF6758CC207B}"/>
              </a:ext>
            </a:extLst>
          </p:cNvPr>
          <p:cNvPicPr>
            <a:picLocks noChangeAspect="1"/>
          </p:cNvPicPr>
          <p:nvPr/>
        </p:nvPicPr>
        <p:blipFill>
          <a:blip r:embed="rId2"/>
          <a:srcRect l="5186" t="7084" b="5555"/>
          <a:stretch/>
        </p:blipFill>
        <p:spPr>
          <a:xfrm>
            <a:off x="8285717" y="1647824"/>
            <a:ext cx="3906283" cy="3562351"/>
          </a:xfrm>
          <a:prstGeom prst="rect">
            <a:avLst/>
          </a:prstGeom>
        </p:spPr>
      </p:pic>
      <p:graphicFrame>
        <p:nvGraphicFramePr>
          <p:cNvPr id="15" name="Table 14">
            <a:extLst>
              <a:ext uri="{FF2B5EF4-FFF2-40B4-BE49-F238E27FC236}">
                <a16:creationId xmlns:a16="http://schemas.microsoft.com/office/drawing/2014/main" id="{7E92C9C8-2307-2F24-05BB-9D5FCD17F43D}"/>
              </a:ext>
            </a:extLst>
          </p:cNvPr>
          <p:cNvGraphicFramePr>
            <a:graphicFrameLocks noGrp="1"/>
          </p:cNvGraphicFramePr>
          <p:nvPr>
            <p:extLst>
              <p:ext uri="{D42A27DB-BD31-4B8C-83A1-F6EECF244321}">
                <p14:modId xmlns:p14="http://schemas.microsoft.com/office/powerpoint/2010/main" val="753102759"/>
              </p:ext>
            </p:extLst>
          </p:nvPr>
        </p:nvGraphicFramePr>
        <p:xfrm>
          <a:off x="256920" y="1556725"/>
          <a:ext cx="7744079" cy="3078022"/>
        </p:xfrm>
        <a:graphic>
          <a:graphicData uri="http://schemas.openxmlformats.org/drawingml/2006/table">
            <a:tbl>
              <a:tblPr firstRow="1" bandRow="1">
                <a:tableStyleId>{5C22544A-7EE6-4342-B048-85BDC9FD1C3A}</a:tableStyleId>
              </a:tblPr>
              <a:tblGrid>
                <a:gridCol w="1511811">
                  <a:extLst>
                    <a:ext uri="{9D8B030D-6E8A-4147-A177-3AD203B41FA5}">
                      <a16:colId xmlns:a16="http://schemas.microsoft.com/office/drawing/2014/main" val="1879729662"/>
                    </a:ext>
                  </a:extLst>
                </a:gridCol>
                <a:gridCol w="3116134">
                  <a:extLst>
                    <a:ext uri="{9D8B030D-6E8A-4147-A177-3AD203B41FA5}">
                      <a16:colId xmlns:a16="http://schemas.microsoft.com/office/drawing/2014/main" val="3616716234"/>
                    </a:ext>
                  </a:extLst>
                </a:gridCol>
                <a:gridCol w="3116134">
                  <a:extLst>
                    <a:ext uri="{9D8B030D-6E8A-4147-A177-3AD203B41FA5}">
                      <a16:colId xmlns:a16="http://schemas.microsoft.com/office/drawing/2014/main" val="1673031219"/>
                    </a:ext>
                  </a:extLst>
                </a:gridCol>
              </a:tblGrid>
              <a:tr h="628417">
                <a:tc>
                  <a:txBody>
                    <a:bodyPr/>
                    <a:lstStyle/>
                    <a:p>
                      <a:pPr algn="ctr"/>
                      <a:r>
                        <a:rPr lang="en-US" sz="1800" dirty="0"/>
                        <a:t>Observation</a:t>
                      </a:r>
                    </a:p>
                  </a:txBody>
                  <a:tcPr anchor="ctr"/>
                </a:tc>
                <a:tc>
                  <a:txBody>
                    <a:bodyPr/>
                    <a:lstStyle/>
                    <a:p>
                      <a:pPr algn="ctr"/>
                      <a:r>
                        <a:rPr lang="en-US" sz="1800" dirty="0"/>
                        <a:t>Target</a:t>
                      </a:r>
                    </a:p>
                  </a:txBody>
                  <a:tcPr anchor="ctr"/>
                </a:tc>
                <a:tc>
                  <a:txBody>
                    <a:bodyPr/>
                    <a:lstStyle/>
                    <a:p>
                      <a:pPr algn="ctr"/>
                      <a:r>
                        <a:rPr lang="en-US" sz="1800" dirty="0"/>
                        <a:t>Model Parameter</a:t>
                      </a:r>
                    </a:p>
                  </a:txBody>
                  <a:tcPr anchor="ctr"/>
                </a:tc>
                <a:extLst>
                  <a:ext uri="{0D108BD9-81ED-4DB2-BD59-A6C34878D82A}">
                    <a16:rowId xmlns:a16="http://schemas.microsoft.com/office/drawing/2014/main" val="2169682356"/>
                  </a:ext>
                </a:extLst>
              </a:tr>
              <a:tr h="666525">
                <a:tc>
                  <a:txBody>
                    <a:bodyPr/>
                    <a:lstStyle/>
                    <a:p>
                      <a:r>
                        <a:rPr lang="en-US" sz="1400" b="1" dirty="0"/>
                        <a:t>Erosion Magnitude</a:t>
                      </a:r>
                    </a:p>
                  </a:txBody>
                  <a:tcPr/>
                </a:tc>
                <a:tc>
                  <a:txBody>
                    <a:bodyPr/>
                    <a:lstStyle/>
                    <a:p>
                      <a:r>
                        <a:rPr lang="en-US" sz="1400" dirty="0"/>
                        <a:t>Average diameter increase of 71%</a:t>
                      </a:r>
                    </a:p>
                  </a:txBody>
                  <a:tcPr/>
                </a:tc>
                <a:tc>
                  <a:txBody>
                    <a:bodyPr/>
                    <a:lstStyle/>
                    <a:p>
                      <a:r>
                        <a:rPr lang="en-US" sz="1400" dirty="0"/>
                        <a:t>Erosion alpha</a:t>
                      </a:r>
                    </a:p>
                  </a:txBody>
                  <a:tcPr/>
                </a:tc>
                <a:extLst>
                  <a:ext uri="{0D108BD9-81ED-4DB2-BD59-A6C34878D82A}">
                    <a16:rowId xmlns:a16="http://schemas.microsoft.com/office/drawing/2014/main" val="164935107"/>
                  </a:ext>
                </a:extLst>
              </a:tr>
              <a:tr h="731520">
                <a:tc>
                  <a:txBody>
                    <a:bodyPr/>
                    <a:lstStyle/>
                    <a:p>
                      <a:r>
                        <a:rPr lang="en-US" sz="1400" b="1" dirty="0"/>
                        <a:t>Stage Erosion Trends</a:t>
                      </a:r>
                    </a:p>
                  </a:txBody>
                  <a:tcPr/>
                </a:tc>
                <a:tc>
                  <a:txBody>
                    <a:bodyPr/>
                    <a:lstStyle/>
                    <a:p>
                      <a:r>
                        <a:rPr lang="en-US" sz="1400" dirty="0"/>
                        <a:t>Heel and toe clusters both have bias and erode 85%; middle of stage has reduced erosion, but it is asymmetric (lowest erosion in clusters 5/6)</a:t>
                      </a:r>
                    </a:p>
                  </a:txBody>
                  <a:tcPr/>
                </a:tc>
                <a:tc>
                  <a:txBody>
                    <a:bodyPr/>
                    <a:lstStyle/>
                    <a:p>
                      <a:r>
                        <a:rPr lang="en-US" sz="1400" dirty="0"/>
                        <a:t>Erosion gamma; stress shadow; fracture net pressure</a:t>
                      </a:r>
                    </a:p>
                  </a:txBody>
                  <a:tcPr/>
                </a:tc>
                <a:extLst>
                  <a:ext uri="{0D108BD9-81ED-4DB2-BD59-A6C34878D82A}">
                    <a16:rowId xmlns:a16="http://schemas.microsoft.com/office/drawing/2014/main" val="1150037932"/>
                  </a:ext>
                </a:extLst>
              </a:tr>
              <a:tr h="838200">
                <a:tc>
                  <a:txBody>
                    <a:bodyPr/>
                    <a:lstStyle/>
                    <a:p>
                      <a:r>
                        <a:rPr lang="en-US" sz="1400" b="1" dirty="0"/>
                        <a:t>Erosion Uniformity Index</a:t>
                      </a:r>
                    </a:p>
                  </a:txBody>
                  <a:tcPr/>
                </a:tc>
                <a:tc>
                  <a:txBody>
                    <a:bodyPr/>
                    <a:lstStyle/>
                    <a:p>
                      <a:r>
                        <a:rPr lang="en-US" sz="1400" dirty="0"/>
                        <a:t>Avg cluster level erosion UI of 0.4 with a STD of 0.26</a:t>
                      </a:r>
                    </a:p>
                  </a:txBody>
                  <a:tcPr/>
                </a:tc>
                <a:tc>
                  <a:txBody>
                    <a:bodyPr/>
                    <a:lstStyle/>
                    <a:p>
                      <a:r>
                        <a:rPr lang="en-US" sz="1400" dirty="0"/>
                        <a:t>Trend match; Nugget/Sill/Range for erosion alpha</a:t>
                      </a:r>
                    </a:p>
                  </a:txBody>
                  <a:tcPr/>
                </a:tc>
                <a:extLst>
                  <a:ext uri="{0D108BD9-81ED-4DB2-BD59-A6C34878D82A}">
                    <a16:rowId xmlns:a16="http://schemas.microsoft.com/office/drawing/2014/main" val="3932009367"/>
                  </a:ext>
                </a:extLst>
              </a:tr>
            </a:tbl>
          </a:graphicData>
        </a:graphic>
      </p:graphicFrame>
      <p:sp>
        <p:nvSpPr>
          <p:cNvPr id="16" name="TextBox 15">
            <a:extLst>
              <a:ext uri="{FF2B5EF4-FFF2-40B4-BE49-F238E27FC236}">
                <a16:creationId xmlns:a16="http://schemas.microsoft.com/office/drawing/2014/main" id="{2A1603E9-1C43-4ED8-44CB-615AE8053918}"/>
              </a:ext>
            </a:extLst>
          </p:cNvPr>
          <p:cNvSpPr txBox="1"/>
          <p:nvPr/>
        </p:nvSpPr>
        <p:spPr>
          <a:xfrm>
            <a:off x="8870731" y="1278492"/>
            <a:ext cx="2383025" cy="369332"/>
          </a:xfrm>
          <a:prstGeom prst="rect">
            <a:avLst/>
          </a:prstGeom>
          <a:noFill/>
        </p:spPr>
        <p:txBody>
          <a:bodyPr wrap="none" rtlCol="0">
            <a:spAutoFit/>
          </a:bodyPr>
          <a:lstStyle/>
          <a:p>
            <a:r>
              <a:rPr lang="en-US" u="sng" dirty="0"/>
              <a:t>Cluster Level Erosion UI</a:t>
            </a:r>
          </a:p>
        </p:txBody>
      </p:sp>
    </p:spTree>
    <p:extLst>
      <p:ext uri="{BB962C8B-B14F-4D97-AF65-F5344CB8AC3E}">
        <p14:creationId xmlns:p14="http://schemas.microsoft.com/office/powerpoint/2010/main" val="14022593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F8205-FB2B-BF66-EBEF-CBA0BC080D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9AA972-218D-2146-2339-AC6CBE49C1C9}"/>
              </a:ext>
            </a:extLst>
          </p:cNvPr>
          <p:cNvSpPr>
            <a:spLocks noGrp="1"/>
          </p:cNvSpPr>
          <p:nvPr>
            <p:ph type="title"/>
          </p:nvPr>
        </p:nvSpPr>
        <p:spPr/>
        <p:txBody>
          <a:bodyPr/>
          <a:lstStyle/>
          <a:p>
            <a:r>
              <a:rPr lang="en-US" dirty="0"/>
              <a:t>Key History Matching Parameters</a:t>
            </a:r>
          </a:p>
        </p:txBody>
      </p:sp>
      <p:sp>
        <p:nvSpPr>
          <p:cNvPr id="3" name="Slide Number Placeholder 2">
            <a:extLst>
              <a:ext uri="{FF2B5EF4-FFF2-40B4-BE49-F238E27FC236}">
                <a16:creationId xmlns:a16="http://schemas.microsoft.com/office/drawing/2014/main" id="{1845C817-2B75-93BE-05D0-463E04637ADE}"/>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CA" smtClean="0"/>
              <a:t>27</a:t>
            </a:fld>
            <a:endParaRPr lang="en-CA"/>
          </a:p>
        </p:txBody>
      </p:sp>
      <p:graphicFrame>
        <p:nvGraphicFramePr>
          <p:cNvPr id="4" name="Table 3">
            <a:extLst>
              <a:ext uri="{FF2B5EF4-FFF2-40B4-BE49-F238E27FC236}">
                <a16:creationId xmlns:a16="http://schemas.microsoft.com/office/drawing/2014/main" id="{C6DD60F4-006E-1383-214E-CBF9584FCFE8}"/>
              </a:ext>
            </a:extLst>
          </p:cNvPr>
          <p:cNvGraphicFramePr>
            <a:graphicFrameLocks noGrp="1"/>
          </p:cNvGraphicFramePr>
          <p:nvPr>
            <p:extLst>
              <p:ext uri="{D42A27DB-BD31-4B8C-83A1-F6EECF244321}">
                <p14:modId xmlns:p14="http://schemas.microsoft.com/office/powerpoint/2010/main" val="1330337114"/>
              </p:ext>
            </p:extLst>
          </p:nvPr>
        </p:nvGraphicFramePr>
        <p:xfrm>
          <a:off x="256920" y="1306281"/>
          <a:ext cx="11694450" cy="4304392"/>
        </p:xfrm>
        <a:graphic>
          <a:graphicData uri="http://schemas.openxmlformats.org/drawingml/2006/table">
            <a:tbl>
              <a:tblPr firstRow="1" bandRow="1">
                <a:tableStyleId>{5C22544A-7EE6-4342-B048-85BDC9FD1C3A}</a:tableStyleId>
              </a:tblPr>
              <a:tblGrid>
                <a:gridCol w="2465144">
                  <a:extLst>
                    <a:ext uri="{9D8B030D-6E8A-4147-A177-3AD203B41FA5}">
                      <a16:colId xmlns:a16="http://schemas.microsoft.com/office/drawing/2014/main" val="255032719"/>
                    </a:ext>
                  </a:extLst>
                </a:gridCol>
                <a:gridCol w="3014937">
                  <a:extLst>
                    <a:ext uri="{9D8B030D-6E8A-4147-A177-3AD203B41FA5}">
                      <a16:colId xmlns:a16="http://schemas.microsoft.com/office/drawing/2014/main" val="1879729662"/>
                    </a:ext>
                  </a:extLst>
                </a:gridCol>
                <a:gridCol w="6214369">
                  <a:extLst>
                    <a:ext uri="{9D8B030D-6E8A-4147-A177-3AD203B41FA5}">
                      <a16:colId xmlns:a16="http://schemas.microsoft.com/office/drawing/2014/main" val="3616716234"/>
                    </a:ext>
                  </a:extLst>
                </a:gridCol>
              </a:tblGrid>
              <a:tr h="628417">
                <a:tc>
                  <a:txBody>
                    <a:bodyPr/>
                    <a:lstStyle/>
                    <a:p>
                      <a:pPr algn="ctr"/>
                      <a:r>
                        <a:rPr lang="en-US" sz="1800" dirty="0"/>
                        <a:t>Group</a:t>
                      </a:r>
                    </a:p>
                  </a:txBody>
                  <a:tcPr anchor="ctr"/>
                </a:tc>
                <a:tc>
                  <a:txBody>
                    <a:bodyPr/>
                    <a:lstStyle/>
                    <a:p>
                      <a:pPr algn="ctr"/>
                      <a:r>
                        <a:rPr lang="en-US" sz="1800" dirty="0"/>
                        <a:t>Parameter</a:t>
                      </a:r>
                    </a:p>
                  </a:txBody>
                  <a:tcPr anchor="ctr"/>
                </a:tc>
                <a:tc>
                  <a:txBody>
                    <a:bodyPr/>
                    <a:lstStyle/>
                    <a:p>
                      <a:pPr algn="ctr"/>
                      <a:r>
                        <a:rPr lang="en-US" sz="1800" dirty="0"/>
                        <a:t>Effect</a:t>
                      </a:r>
                    </a:p>
                  </a:txBody>
                  <a:tcPr anchor="ctr"/>
                </a:tc>
                <a:extLst>
                  <a:ext uri="{0D108BD9-81ED-4DB2-BD59-A6C34878D82A}">
                    <a16:rowId xmlns:a16="http://schemas.microsoft.com/office/drawing/2014/main" val="2169682356"/>
                  </a:ext>
                </a:extLst>
              </a:tr>
              <a:tr h="666525">
                <a:tc rowSpan="3">
                  <a:txBody>
                    <a:bodyPr/>
                    <a:lstStyle/>
                    <a:p>
                      <a:pPr algn="ctr"/>
                      <a:r>
                        <a:rPr lang="en-US" sz="1400" dirty="0"/>
                        <a:t>Perforation Erosion</a:t>
                      </a:r>
                    </a:p>
                  </a:txBody>
                  <a:tcPr anchor="ctr"/>
                </a:tc>
                <a:tc>
                  <a:txBody>
                    <a:bodyPr/>
                    <a:lstStyle/>
                    <a:p>
                      <a:r>
                        <a:rPr lang="en-US" sz="1400" b="1" dirty="0"/>
                        <a:t>Erosion alpha multiplier</a:t>
                      </a:r>
                    </a:p>
                  </a:txBody>
                  <a:tcPr/>
                </a:tc>
                <a:tc>
                  <a:txBody>
                    <a:bodyPr/>
                    <a:lstStyle/>
                    <a:p>
                      <a:r>
                        <a:rPr lang="en-US" sz="1400" dirty="0"/>
                        <a:t>Controls the rate of erosion from flow </a:t>
                      </a:r>
                      <a:r>
                        <a:rPr lang="en-US" sz="1400" i="1" dirty="0"/>
                        <a:t>through </a:t>
                      </a:r>
                      <a:r>
                        <a:rPr lang="en-US" sz="1400" i="0" dirty="0"/>
                        <a:t>a perforation; </a:t>
                      </a:r>
                      <a:r>
                        <a:rPr lang="en-US" sz="1400" dirty="0"/>
                        <a:t>increase to increase the amount of erosion everywhere</a:t>
                      </a:r>
                    </a:p>
                  </a:txBody>
                  <a:tcPr/>
                </a:tc>
                <a:extLst>
                  <a:ext uri="{0D108BD9-81ED-4DB2-BD59-A6C34878D82A}">
                    <a16:rowId xmlns:a16="http://schemas.microsoft.com/office/drawing/2014/main" val="164935107"/>
                  </a:ext>
                </a:extLst>
              </a:tr>
              <a:tr h="666525">
                <a:tc vMerge="1">
                  <a:txBody>
                    <a:bodyPr/>
                    <a:lstStyle/>
                    <a:p>
                      <a:endParaRPr lang="en-US" sz="1200" dirty="0"/>
                    </a:p>
                  </a:txBody>
                  <a:tcPr/>
                </a:tc>
                <a:tc>
                  <a:txBody>
                    <a:bodyPr/>
                    <a:lstStyle/>
                    <a:p>
                      <a:r>
                        <a:rPr lang="en-US" sz="1400" b="1" dirty="0"/>
                        <a:t>Erosion gamma multiplier</a:t>
                      </a:r>
                    </a:p>
                  </a:txBody>
                  <a:tcPr/>
                </a:tc>
                <a:tc>
                  <a:txBody>
                    <a:bodyPr/>
                    <a:lstStyle/>
                    <a:p>
                      <a:r>
                        <a:rPr lang="en-US" sz="1400" dirty="0"/>
                        <a:t>Controls the rate of erosion from flow </a:t>
                      </a:r>
                      <a:r>
                        <a:rPr lang="en-US" sz="1400" i="1" dirty="0"/>
                        <a:t>past </a:t>
                      </a:r>
                      <a:r>
                        <a:rPr lang="en-US" sz="1400" i="0" dirty="0"/>
                        <a:t>a perforation; increase to increase the amount of heel bias</a:t>
                      </a:r>
                      <a:endParaRPr lang="en-US" sz="1400" dirty="0"/>
                    </a:p>
                  </a:txBody>
                  <a:tcPr/>
                </a:tc>
                <a:extLst>
                  <a:ext uri="{0D108BD9-81ED-4DB2-BD59-A6C34878D82A}">
                    <a16:rowId xmlns:a16="http://schemas.microsoft.com/office/drawing/2014/main" val="1150037932"/>
                  </a:ext>
                </a:extLst>
              </a:tr>
              <a:tr h="666525">
                <a:tc vMerge="1">
                  <a:txBody>
                    <a:bodyPr/>
                    <a:lstStyle/>
                    <a:p>
                      <a:endParaRPr lang="en-US" sz="1200" dirty="0"/>
                    </a:p>
                  </a:txBody>
                  <a:tcPr/>
                </a:tc>
                <a:tc>
                  <a:txBody>
                    <a:bodyPr/>
                    <a:lstStyle/>
                    <a:p>
                      <a:r>
                        <a:rPr lang="en-US" sz="1400" b="1" dirty="0"/>
                        <a:t>Nugget/Sill/Range for erosion alpha</a:t>
                      </a:r>
                    </a:p>
                  </a:txBody>
                  <a:tcPr/>
                </a:tc>
                <a:tc>
                  <a:txBody>
                    <a:bodyPr/>
                    <a:lstStyle/>
                    <a:p>
                      <a:r>
                        <a:rPr lang="en-US" sz="1400" dirty="0"/>
                        <a:t>Creates spatially correlated variance in erosion alpha; increase to reduce erosion uniformity index and widen error bars in erosion charts. (Rule of thumb: Set range to stage length. Set nugget to 20% of sill. Vary nugget and sill up and down to match UI.)</a:t>
                      </a:r>
                    </a:p>
                  </a:txBody>
                  <a:tcPr/>
                </a:tc>
                <a:extLst>
                  <a:ext uri="{0D108BD9-81ED-4DB2-BD59-A6C34878D82A}">
                    <a16:rowId xmlns:a16="http://schemas.microsoft.com/office/drawing/2014/main" val="1603681733"/>
                  </a:ext>
                </a:extLst>
              </a:tr>
              <a:tr h="666525">
                <a:tc rowSpan="2">
                  <a:txBody>
                    <a:bodyPr/>
                    <a:lstStyle/>
                    <a:p>
                      <a:pPr algn="ctr"/>
                      <a:r>
                        <a:rPr lang="en-US" sz="1400" dirty="0"/>
                        <a:t>Fracture and Reservoir</a:t>
                      </a:r>
                    </a:p>
                  </a:txBody>
                  <a:tcPr anchor="ctr"/>
                </a:tc>
                <a:tc>
                  <a:txBody>
                    <a:bodyPr/>
                    <a:lstStyle/>
                    <a:p>
                      <a:r>
                        <a:rPr lang="en-US" sz="1400" b="1" dirty="0"/>
                        <a:t>Fracture net pressure</a:t>
                      </a:r>
                    </a:p>
                  </a:txBody>
                  <a:tcPr/>
                </a:tc>
                <a:tc>
                  <a:txBody>
                    <a:bodyPr/>
                    <a:lstStyle/>
                    <a:p>
                      <a:r>
                        <a:rPr lang="en-US" sz="1400" dirty="0"/>
                        <a:t>Represents the stress shadow that occurs during fracturing; increase to reduce erosion in the middle of the stage, i.e. create a heel and toe bias or “U”-shaped profile</a:t>
                      </a:r>
                    </a:p>
                  </a:txBody>
                  <a:tcPr/>
                </a:tc>
                <a:extLst>
                  <a:ext uri="{0D108BD9-81ED-4DB2-BD59-A6C34878D82A}">
                    <a16:rowId xmlns:a16="http://schemas.microsoft.com/office/drawing/2014/main" val="3932009367"/>
                  </a:ext>
                </a:extLst>
              </a:tr>
              <a:tr h="666525">
                <a:tc vMerge="1">
                  <a:txBody>
                    <a:bodyPr/>
                    <a:lstStyle/>
                    <a:p>
                      <a:pPr algn="ctr"/>
                      <a:endParaRPr lang="en-US" sz="1200" dirty="0"/>
                    </a:p>
                  </a:txBody>
                  <a:tcPr anchor="ctr"/>
                </a:tc>
                <a:tc>
                  <a:txBody>
                    <a:bodyPr/>
                    <a:lstStyle/>
                    <a:p>
                      <a:r>
                        <a:rPr lang="en-US" sz="1400" b="1" dirty="0"/>
                        <a:t>Stress shadow</a:t>
                      </a:r>
                    </a:p>
                  </a:txBody>
                  <a:tcPr/>
                </a:tc>
                <a:tc>
                  <a:txBody>
                    <a:bodyPr/>
                    <a:lstStyle/>
                    <a:p>
                      <a:r>
                        <a:rPr lang="en-US" sz="1400" dirty="0"/>
                        <a:t>Represents the residual stress shadow from the previous stage; increase to increase the magnitude of heel bias</a:t>
                      </a:r>
                    </a:p>
                  </a:txBody>
                  <a:tcPr/>
                </a:tc>
                <a:extLst>
                  <a:ext uri="{0D108BD9-81ED-4DB2-BD59-A6C34878D82A}">
                    <a16:rowId xmlns:a16="http://schemas.microsoft.com/office/drawing/2014/main" val="841158416"/>
                  </a:ext>
                </a:extLst>
              </a:tr>
            </a:tbl>
          </a:graphicData>
        </a:graphic>
      </p:graphicFrame>
    </p:spTree>
    <p:extLst>
      <p:ext uri="{BB962C8B-B14F-4D97-AF65-F5344CB8AC3E}">
        <p14:creationId xmlns:p14="http://schemas.microsoft.com/office/powerpoint/2010/main" val="26107912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78F1C-2BA7-629F-756D-C9E2C1DF11F7}"/>
              </a:ext>
            </a:extLst>
          </p:cNvPr>
          <p:cNvSpPr>
            <a:spLocks noGrp="1"/>
          </p:cNvSpPr>
          <p:nvPr>
            <p:ph type="title"/>
          </p:nvPr>
        </p:nvSpPr>
        <p:spPr/>
        <p:txBody>
          <a:bodyPr/>
          <a:lstStyle/>
          <a:p>
            <a:r>
              <a:rPr lang="en-US" dirty="0"/>
              <a:t>Initial Model Comparison</a:t>
            </a:r>
          </a:p>
        </p:txBody>
      </p:sp>
      <p:sp>
        <p:nvSpPr>
          <p:cNvPr id="3" name="Slide Number Placeholder 2">
            <a:extLst>
              <a:ext uri="{FF2B5EF4-FFF2-40B4-BE49-F238E27FC236}">
                <a16:creationId xmlns:a16="http://schemas.microsoft.com/office/drawing/2014/main" id="{5627876E-80C3-0ED5-DB95-4936869DB1F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CA" smtClean="0"/>
              <a:t>28</a:t>
            </a:fld>
            <a:endParaRPr lang="en-CA"/>
          </a:p>
        </p:txBody>
      </p:sp>
      <p:sp>
        <p:nvSpPr>
          <p:cNvPr id="4" name="Text Placeholder 3">
            <a:extLst>
              <a:ext uri="{FF2B5EF4-FFF2-40B4-BE49-F238E27FC236}">
                <a16:creationId xmlns:a16="http://schemas.microsoft.com/office/drawing/2014/main" id="{F252F523-8274-1423-A585-9B70EE9974DB}"/>
              </a:ext>
            </a:extLst>
          </p:cNvPr>
          <p:cNvSpPr>
            <a:spLocks noGrp="1"/>
          </p:cNvSpPr>
          <p:nvPr>
            <p:ph type="body" sz="quarter" idx="11"/>
          </p:nvPr>
        </p:nvSpPr>
        <p:spPr>
          <a:xfrm>
            <a:off x="9082355" y="2872517"/>
            <a:ext cx="2845942" cy="2932381"/>
          </a:xfrm>
        </p:spPr>
        <p:txBody>
          <a:bodyPr/>
          <a:lstStyle/>
          <a:p>
            <a:pPr marL="285750" indent="-285750">
              <a:buFont typeface="Arial" panose="020B0604020202020204" pitchFamily="34" charset="0"/>
              <a:buChar char="•"/>
            </a:pPr>
            <a:r>
              <a:rPr lang="en-US" dirty="0"/>
              <a:t>Model average diameter erosion of 57% vs goal of 71%</a:t>
            </a:r>
          </a:p>
          <a:p>
            <a:pPr marL="285750" indent="-285750">
              <a:buFont typeface="Arial" panose="020B0604020202020204" pitchFamily="34" charset="0"/>
              <a:buChar char="•"/>
            </a:pPr>
            <a:r>
              <a:rPr lang="en-US" dirty="0"/>
              <a:t>More heel bias needed in model. </a:t>
            </a:r>
          </a:p>
          <a:p>
            <a:pPr marL="285750" indent="-285750">
              <a:buFont typeface="Arial" panose="020B0604020202020204" pitchFamily="34" charset="0"/>
              <a:buChar char="•"/>
            </a:pPr>
            <a:r>
              <a:rPr lang="en-US" dirty="0"/>
              <a:t>Erosion UI of 0.75 vs goal of 0.4</a:t>
            </a:r>
          </a:p>
        </p:txBody>
      </p:sp>
      <p:pic>
        <p:nvPicPr>
          <p:cNvPr id="13" name="Picture 12">
            <a:extLst>
              <a:ext uri="{FF2B5EF4-FFF2-40B4-BE49-F238E27FC236}">
                <a16:creationId xmlns:a16="http://schemas.microsoft.com/office/drawing/2014/main" id="{37935B12-71A0-C69D-ECF6-C26397AE2AAD}"/>
              </a:ext>
            </a:extLst>
          </p:cNvPr>
          <p:cNvPicPr>
            <a:picLocks noChangeAspect="1"/>
          </p:cNvPicPr>
          <p:nvPr/>
        </p:nvPicPr>
        <p:blipFill>
          <a:blip r:embed="rId2"/>
          <a:srcRect l="2169" t="4391" r="9658" b="4120"/>
          <a:stretch/>
        </p:blipFill>
        <p:spPr>
          <a:xfrm>
            <a:off x="408744" y="927966"/>
            <a:ext cx="8673611" cy="5092294"/>
          </a:xfrm>
          <a:prstGeom prst="rect">
            <a:avLst/>
          </a:prstGeom>
        </p:spPr>
      </p:pic>
      <p:sp>
        <p:nvSpPr>
          <p:cNvPr id="14" name="TextBox 13">
            <a:extLst>
              <a:ext uri="{FF2B5EF4-FFF2-40B4-BE49-F238E27FC236}">
                <a16:creationId xmlns:a16="http://schemas.microsoft.com/office/drawing/2014/main" id="{E1CAF81F-B4BF-BB3A-128F-92BCED357650}"/>
              </a:ext>
            </a:extLst>
          </p:cNvPr>
          <p:cNvSpPr txBox="1"/>
          <p:nvPr/>
        </p:nvSpPr>
        <p:spPr>
          <a:xfrm>
            <a:off x="2290029" y="6054778"/>
            <a:ext cx="5239063" cy="369332"/>
          </a:xfrm>
          <a:prstGeom prst="rect">
            <a:avLst/>
          </a:prstGeom>
          <a:noFill/>
        </p:spPr>
        <p:txBody>
          <a:bodyPr wrap="none" rtlCol="0">
            <a:spAutoFit/>
          </a:bodyPr>
          <a:lstStyle/>
          <a:p>
            <a:r>
              <a:rPr lang="en-US" dirty="0"/>
              <a:t>Cluster Number and Perforation (heel=left; tow=right)</a:t>
            </a:r>
          </a:p>
        </p:txBody>
      </p:sp>
      <p:sp>
        <p:nvSpPr>
          <p:cNvPr id="15" name="TextBox 14">
            <a:extLst>
              <a:ext uri="{FF2B5EF4-FFF2-40B4-BE49-F238E27FC236}">
                <a16:creationId xmlns:a16="http://schemas.microsoft.com/office/drawing/2014/main" id="{237F5D4C-07BF-E1C4-A059-6E38818DBB14}"/>
              </a:ext>
            </a:extLst>
          </p:cNvPr>
          <p:cNvSpPr txBox="1"/>
          <p:nvPr/>
        </p:nvSpPr>
        <p:spPr>
          <a:xfrm rot="16200000">
            <a:off x="-1421759" y="3070045"/>
            <a:ext cx="3291670" cy="369332"/>
          </a:xfrm>
          <a:prstGeom prst="rect">
            <a:avLst/>
          </a:prstGeom>
          <a:noFill/>
        </p:spPr>
        <p:txBody>
          <a:bodyPr wrap="none" rtlCol="0">
            <a:spAutoFit/>
          </a:bodyPr>
          <a:lstStyle/>
          <a:p>
            <a:r>
              <a:rPr lang="en-US" dirty="0"/>
              <a:t>Equivalent Diameter Increase (%)</a:t>
            </a:r>
          </a:p>
        </p:txBody>
      </p:sp>
      <p:pic>
        <p:nvPicPr>
          <p:cNvPr id="17" name="Picture 16">
            <a:extLst>
              <a:ext uri="{FF2B5EF4-FFF2-40B4-BE49-F238E27FC236}">
                <a16:creationId xmlns:a16="http://schemas.microsoft.com/office/drawing/2014/main" id="{B3F3A73B-5044-BE7A-E466-9E0A416B5879}"/>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433092" y="2682910"/>
            <a:ext cx="7268781" cy="2150347"/>
          </a:xfrm>
          <a:prstGeom prst="rect">
            <a:avLst/>
          </a:prstGeom>
        </p:spPr>
      </p:pic>
      <p:grpSp>
        <p:nvGrpSpPr>
          <p:cNvPr id="21" name="Group 20">
            <a:extLst>
              <a:ext uri="{FF2B5EF4-FFF2-40B4-BE49-F238E27FC236}">
                <a16:creationId xmlns:a16="http://schemas.microsoft.com/office/drawing/2014/main" id="{72AC7A40-71AF-4C64-D43A-A03B123C8850}"/>
              </a:ext>
            </a:extLst>
          </p:cNvPr>
          <p:cNvGrpSpPr/>
          <p:nvPr/>
        </p:nvGrpSpPr>
        <p:grpSpPr>
          <a:xfrm>
            <a:off x="9207556" y="953587"/>
            <a:ext cx="2453603" cy="1835782"/>
            <a:chOff x="0" y="2783283"/>
            <a:chExt cx="1726057" cy="1291433"/>
          </a:xfrm>
        </p:grpSpPr>
        <p:pic>
          <p:nvPicPr>
            <p:cNvPr id="19" name="Picture 18">
              <a:extLst>
                <a:ext uri="{FF2B5EF4-FFF2-40B4-BE49-F238E27FC236}">
                  <a16:creationId xmlns:a16="http://schemas.microsoft.com/office/drawing/2014/main" id="{825B5040-DD04-9E7D-F65B-5CC52E54E22D}"/>
                </a:ext>
              </a:extLst>
            </p:cNvPr>
            <p:cNvPicPr>
              <a:picLocks noChangeAspect="1"/>
            </p:cNvPicPr>
            <p:nvPr/>
          </p:nvPicPr>
          <p:blipFill>
            <a:blip r:embed="rId4"/>
            <a:srcRect r="93901"/>
            <a:stretch/>
          </p:blipFill>
          <p:spPr>
            <a:xfrm>
              <a:off x="0" y="2783283"/>
              <a:ext cx="743578" cy="1291433"/>
            </a:xfrm>
            <a:prstGeom prst="rect">
              <a:avLst/>
            </a:prstGeom>
          </p:spPr>
        </p:pic>
        <p:pic>
          <p:nvPicPr>
            <p:cNvPr id="20" name="Picture 19">
              <a:extLst>
                <a:ext uri="{FF2B5EF4-FFF2-40B4-BE49-F238E27FC236}">
                  <a16:creationId xmlns:a16="http://schemas.microsoft.com/office/drawing/2014/main" id="{7FF6A16B-4285-8DEF-85B0-7443F8B40B5B}"/>
                </a:ext>
              </a:extLst>
            </p:cNvPr>
            <p:cNvPicPr>
              <a:picLocks noChangeAspect="1"/>
            </p:cNvPicPr>
            <p:nvPr/>
          </p:nvPicPr>
          <p:blipFill>
            <a:blip r:embed="rId4"/>
            <a:srcRect l="91006" r="770"/>
            <a:stretch/>
          </p:blipFill>
          <p:spPr>
            <a:xfrm>
              <a:off x="723354" y="2783283"/>
              <a:ext cx="1002703" cy="1291433"/>
            </a:xfrm>
            <a:prstGeom prst="rect">
              <a:avLst/>
            </a:prstGeom>
          </p:spPr>
        </p:pic>
      </p:grpSp>
    </p:spTree>
    <p:extLst>
      <p:ext uri="{BB962C8B-B14F-4D97-AF65-F5344CB8AC3E}">
        <p14:creationId xmlns:p14="http://schemas.microsoft.com/office/powerpoint/2010/main" val="35961646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83762D-D4F7-BF35-0247-61F05A4D598C}"/>
              </a:ext>
            </a:extLst>
          </p:cNvPr>
          <p:cNvSpPr>
            <a:spLocks noGrp="1"/>
          </p:cNvSpPr>
          <p:nvPr>
            <p:ph type="title"/>
          </p:nvPr>
        </p:nvSpPr>
        <p:spPr>
          <a:xfrm>
            <a:off x="511783" y="95681"/>
            <a:ext cx="11019570" cy="734356"/>
          </a:xfrm>
        </p:spPr>
        <p:txBody>
          <a:bodyPr/>
          <a:lstStyle/>
          <a:p>
            <a:r>
              <a:rPr lang="en-US" dirty="0"/>
              <a:t>StageOpt – iterating for a good history match</a:t>
            </a:r>
          </a:p>
        </p:txBody>
      </p:sp>
      <p:sp>
        <p:nvSpPr>
          <p:cNvPr id="4" name="Rectangle 3">
            <a:extLst>
              <a:ext uri="{FF2B5EF4-FFF2-40B4-BE49-F238E27FC236}">
                <a16:creationId xmlns:a16="http://schemas.microsoft.com/office/drawing/2014/main" id="{4E7A9349-6111-D3A8-9225-88ECDB3C15C1}"/>
              </a:ext>
            </a:extLst>
          </p:cNvPr>
          <p:cNvSpPr/>
          <p:nvPr/>
        </p:nvSpPr>
        <p:spPr>
          <a:xfrm>
            <a:off x="8093413" y="690665"/>
            <a:ext cx="3576172" cy="1393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9640C6BA-D495-353F-CD9F-4F4223CA7D37}"/>
              </a:ext>
            </a:extLst>
          </p:cNvPr>
          <p:cNvSpPr txBox="1"/>
          <p:nvPr/>
        </p:nvSpPr>
        <p:spPr>
          <a:xfrm>
            <a:off x="2290367" y="6016890"/>
            <a:ext cx="977462" cy="47481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prstClr val="black"/>
                </a:solidFill>
                <a:effectLst/>
                <a:uLnTx/>
                <a:uFillTx/>
              </a:rPr>
              <a:t>Heel</a:t>
            </a:r>
          </a:p>
        </p:txBody>
      </p:sp>
      <p:sp>
        <p:nvSpPr>
          <p:cNvPr id="23" name="Arrow: Right 22">
            <a:extLst>
              <a:ext uri="{FF2B5EF4-FFF2-40B4-BE49-F238E27FC236}">
                <a16:creationId xmlns:a16="http://schemas.microsoft.com/office/drawing/2014/main" id="{1D71ECCF-F250-5642-8875-CBC6E64539AB}"/>
              </a:ext>
            </a:extLst>
          </p:cNvPr>
          <p:cNvSpPr/>
          <p:nvPr/>
        </p:nvSpPr>
        <p:spPr>
          <a:xfrm>
            <a:off x="3793347" y="5961746"/>
            <a:ext cx="5129048" cy="549035"/>
          </a:xfrm>
          <a:prstGeom prst="rightArrow">
            <a:avLst>
              <a:gd name="adj1" fmla="val 50000"/>
              <a:gd name="adj2" fmla="val 72857"/>
            </a:avLst>
          </a:prstGeom>
          <a:solidFill>
            <a:srgbClr val="4472C4"/>
          </a:solidFill>
          <a:ln w="12700" cap="flat" cmpd="sng" algn="ctr">
            <a:solidFill>
              <a:srgbClr val="4472C4">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2865C092-CAE3-FCEE-E243-991C505DFC44}"/>
              </a:ext>
            </a:extLst>
          </p:cNvPr>
          <p:cNvSpPr txBox="1"/>
          <p:nvPr/>
        </p:nvSpPr>
        <p:spPr>
          <a:xfrm>
            <a:off x="5858629" y="6016890"/>
            <a:ext cx="977462" cy="47481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prstClr val="black"/>
                </a:solidFill>
                <a:effectLst/>
                <a:uLnTx/>
                <a:uFillTx/>
              </a:rPr>
              <a:t>Flow</a:t>
            </a:r>
          </a:p>
        </p:txBody>
      </p:sp>
      <p:sp>
        <p:nvSpPr>
          <p:cNvPr id="25" name="TextBox 24">
            <a:extLst>
              <a:ext uri="{FF2B5EF4-FFF2-40B4-BE49-F238E27FC236}">
                <a16:creationId xmlns:a16="http://schemas.microsoft.com/office/drawing/2014/main" id="{404BCC9C-2DB8-0047-32C0-9A4ED958EB0D}"/>
              </a:ext>
            </a:extLst>
          </p:cNvPr>
          <p:cNvSpPr txBox="1"/>
          <p:nvPr/>
        </p:nvSpPr>
        <p:spPr>
          <a:xfrm rot="16200000">
            <a:off x="-307204" y="3955420"/>
            <a:ext cx="3644865"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prstClr val="black"/>
                </a:solidFill>
                <a:effectLst/>
                <a:uLnTx/>
                <a:uFillTx/>
              </a:rPr>
              <a:t>Increasing Erosion of perf</a:t>
            </a:r>
          </a:p>
        </p:txBody>
      </p:sp>
      <p:sp>
        <p:nvSpPr>
          <p:cNvPr id="26" name="Arrow: Right 25">
            <a:extLst>
              <a:ext uri="{FF2B5EF4-FFF2-40B4-BE49-F238E27FC236}">
                <a16:creationId xmlns:a16="http://schemas.microsoft.com/office/drawing/2014/main" id="{A31A2D0C-02D5-5346-062D-A7B7E03CF14E}"/>
              </a:ext>
            </a:extLst>
          </p:cNvPr>
          <p:cNvSpPr/>
          <p:nvPr/>
        </p:nvSpPr>
        <p:spPr>
          <a:xfrm rot="16200000">
            <a:off x="304082" y="3853252"/>
            <a:ext cx="3424399" cy="605005"/>
          </a:xfrm>
          <a:prstGeom prst="rightArrow">
            <a:avLst>
              <a:gd name="adj1" fmla="val 50000"/>
              <a:gd name="adj2" fmla="val 72857"/>
            </a:avLst>
          </a:prstGeom>
          <a:solidFill>
            <a:srgbClr val="4472C4"/>
          </a:solidFill>
          <a:ln w="12700" cap="flat" cmpd="sng" algn="ctr">
            <a:solidFill>
              <a:srgbClr val="4472C4">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27" name="Straight Connector 26">
            <a:extLst>
              <a:ext uri="{FF2B5EF4-FFF2-40B4-BE49-F238E27FC236}">
                <a16:creationId xmlns:a16="http://schemas.microsoft.com/office/drawing/2014/main" id="{30AED9D1-CCB1-EFAE-5DC6-6C10832DFAAF}"/>
              </a:ext>
            </a:extLst>
          </p:cNvPr>
          <p:cNvCxnSpPr>
            <a:cxnSpLocks/>
          </p:cNvCxnSpPr>
          <p:nvPr/>
        </p:nvCxnSpPr>
        <p:spPr>
          <a:xfrm flipV="1">
            <a:off x="2388563" y="2453888"/>
            <a:ext cx="0" cy="3414066"/>
          </a:xfrm>
          <a:prstGeom prst="line">
            <a:avLst/>
          </a:prstGeom>
          <a:noFill/>
          <a:ln w="6350" cap="flat" cmpd="sng" algn="ctr">
            <a:solidFill>
              <a:srgbClr val="4472C4"/>
            </a:solidFill>
            <a:prstDash val="solid"/>
            <a:miter lim="800000"/>
          </a:ln>
          <a:effectLst/>
        </p:spPr>
      </p:cxnSp>
      <p:cxnSp>
        <p:nvCxnSpPr>
          <p:cNvPr id="28" name="Straight Connector 27">
            <a:extLst>
              <a:ext uri="{FF2B5EF4-FFF2-40B4-BE49-F238E27FC236}">
                <a16:creationId xmlns:a16="http://schemas.microsoft.com/office/drawing/2014/main" id="{D24AAF26-83B2-90EF-9D2E-16602108A474}"/>
              </a:ext>
            </a:extLst>
          </p:cNvPr>
          <p:cNvCxnSpPr>
            <a:cxnSpLocks/>
          </p:cNvCxnSpPr>
          <p:nvPr/>
        </p:nvCxnSpPr>
        <p:spPr>
          <a:xfrm flipV="1">
            <a:off x="2388563" y="5867954"/>
            <a:ext cx="8112034" cy="8866"/>
          </a:xfrm>
          <a:prstGeom prst="line">
            <a:avLst/>
          </a:prstGeom>
          <a:noFill/>
          <a:ln w="6350" cap="flat" cmpd="sng" algn="ctr">
            <a:solidFill>
              <a:srgbClr val="4472C4"/>
            </a:solidFill>
            <a:prstDash val="solid"/>
            <a:miter lim="800000"/>
          </a:ln>
          <a:effectLst/>
        </p:spPr>
      </p:cxnSp>
      <p:cxnSp>
        <p:nvCxnSpPr>
          <p:cNvPr id="29" name="Straight Connector 28">
            <a:extLst>
              <a:ext uri="{FF2B5EF4-FFF2-40B4-BE49-F238E27FC236}">
                <a16:creationId xmlns:a16="http://schemas.microsoft.com/office/drawing/2014/main" id="{A50B2962-9064-FF6E-FC2A-B7503F4E73C9}"/>
              </a:ext>
            </a:extLst>
          </p:cNvPr>
          <p:cNvCxnSpPr/>
          <p:nvPr/>
        </p:nvCxnSpPr>
        <p:spPr>
          <a:xfrm>
            <a:off x="2486610" y="5862505"/>
            <a:ext cx="7721499" cy="0"/>
          </a:xfrm>
          <a:prstGeom prst="line">
            <a:avLst/>
          </a:prstGeom>
          <a:noFill/>
          <a:ln w="47625" cap="flat" cmpd="sng" algn="ctr">
            <a:solidFill>
              <a:srgbClr val="ED7D31">
                <a:lumMod val="75000"/>
              </a:srgbClr>
            </a:solidFill>
            <a:prstDash val="solid"/>
            <a:miter lim="800000"/>
          </a:ln>
          <a:effectLst/>
        </p:spPr>
      </p:cxnSp>
      <p:cxnSp>
        <p:nvCxnSpPr>
          <p:cNvPr id="30" name="Straight Connector 29">
            <a:extLst>
              <a:ext uri="{FF2B5EF4-FFF2-40B4-BE49-F238E27FC236}">
                <a16:creationId xmlns:a16="http://schemas.microsoft.com/office/drawing/2014/main" id="{0761697C-CD0F-A3BA-27E0-FC3175285B04}"/>
              </a:ext>
            </a:extLst>
          </p:cNvPr>
          <p:cNvCxnSpPr/>
          <p:nvPr/>
        </p:nvCxnSpPr>
        <p:spPr>
          <a:xfrm>
            <a:off x="2583830" y="4839075"/>
            <a:ext cx="7721499" cy="0"/>
          </a:xfrm>
          <a:prstGeom prst="line">
            <a:avLst/>
          </a:prstGeom>
          <a:noFill/>
          <a:ln w="88900" cap="flat" cmpd="sng" algn="ctr">
            <a:solidFill>
              <a:srgbClr val="70AD47">
                <a:lumMod val="60000"/>
                <a:lumOff val="40000"/>
              </a:srgbClr>
            </a:solidFill>
            <a:prstDash val="solid"/>
            <a:miter lim="800000"/>
          </a:ln>
          <a:effectLst/>
        </p:spPr>
      </p:cxnSp>
      <p:sp>
        <p:nvSpPr>
          <p:cNvPr id="31" name="TextBox 30">
            <a:extLst>
              <a:ext uri="{FF2B5EF4-FFF2-40B4-BE49-F238E27FC236}">
                <a16:creationId xmlns:a16="http://schemas.microsoft.com/office/drawing/2014/main" id="{A889CFE4-DF9D-8107-5060-62971263AD38}"/>
              </a:ext>
            </a:extLst>
          </p:cNvPr>
          <p:cNvSpPr txBox="1"/>
          <p:nvPr/>
        </p:nvSpPr>
        <p:spPr>
          <a:xfrm>
            <a:off x="5003540" y="5380743"/>
            <a:ext cx="3918855" cy="3351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rPr>
              <a:t>Alpha set to zero – no erosion</a:t>
            </a:r>
          </a:p>
        </p:txBody>
      </p:sp>
      <p:sp>
        <p:nvSpPr>
          <p:cNvPr id="32" name="TextBox 31">
            <a:extLst>
              <a:ext uri="{FF2B5EF4-FFF2-40B4-BE49-F238E27FC236}">
                <a16:creationId xmlns:a16="http://schemas.microsoft.com/office/drawing/2014/main" id="{25263B01-2A9A-D3B6-05B1-71E139AF3DB6}"/>
              </a:ext>
            </a:extLst>
          </p:cNvPr>
          <p:cNvSpPr txBox="1"/>
          <p:nvPr/>
        </p:nvSpPr>
        <p:spPr>
          <a:xfrm>
            <a:off x="5003540" y="4391087"/>
            <a:ext cx="4675481"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rPr>
              <a:t>As Alpha increases erosion increases uniformly</a:t>
            </a:r>
          </a:p>
        </p:txBody>
      </p:sp>
      <p:sp>
        <p:nvSpPr>
          <p:cNvPr id="33" name="Arrow: Right 32">
            <a:extLst>
              <a:ext uri="{FF2B5EF4-FFF2-40B4-BE49-F238E27FC236}">
                <a16:creationId xmlns:a16="http://schemas.microsoft.com/office/drawing/2014/main" id="{88B8554F-235C-170E-0337-E3129B5AB406}"/>
              </a:ext>
            </a:extLst>
          </p:cNvPr>
          <p:cNvSpPr/>
          <p:nvPr/>
        </p:nvSpPr>
        <p:spPr>
          <a:xfrm rot="16200000">
            <a:off x="2405534" y="5257581"/>
            <a:ext cx="746827" cy="182880"/>
          </a:xfrm>
          <a:prstGeom prst="rightArrow">
            <a:avLst>
              <a:gd name="adj1" fmla="val 50000"/>
              <a:gd name="adj2" fmla="val 72857"/>
            </a:avLst>
          </a:prstGeom>
          <a:solidFill>
            <a:srgbClr val="70AD47">
              <a:lumMod val="60000"/>
              <a:lumOff val="40000"/>
            </a:srgbClr>
          </a:solidFill>
          <a:ln w="12700" cap="flat" cmpd="sng" algn="ctr">
            <a:solidFill>
              <a:srgbClr val="4472C4">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4" name="Arrow: Right 33">
            <a:extLst>
              <a:ext uri="{FF2B5EF4-FFF2-40B4-BE49-F238E27FC236}">
                <a16:creationId xmlns:a16="http://schemas.microsoft.com/office/drawing/2014/main" id="{CC3D7077-7D55-0AFC-0A4C-8F98E31B2227}"/>
              </a:ext>
            </a:extLst>
          </p:cNvPr>
          <p:cNvSpPr/>
          <p:nvPr/>
        </p:nvSpPr>
        <p:spPr>
          <a:xfrm rot="16200000">
            <a:off x="4257911" y="5267646"/>
            <a:ext cx="746827" cy="182880"/>
          </a:xfrm>
          <a:prstGeom prst="rightArrow">
            <a:avLst>
              <a:gd name="adj1" fmla="val 50000"/>
              <a:gd name="adj2" fmla="val 72857"/>
            </a:avLst>
          </a:prstGeom>
          <a:solidFill>
            <a:srgbClr val="70AD47">
              <a:lumMod val="60000"/>
              <a:lumOff val="40000"/>
            </a:srgbClr>
          </a:solidFill>
          <a:ln w="12700" cap="flat" cmpd="sng" algn="ctr">
            <a:solidFill>
              <a:srgbClr val="4472C4">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5" name="Arrow: Right 34">
            <a:extLst>
              <a:ext uri="{FF2B5EF4-FFF2-40B4-BE49-F238E27FC236}">
                <a16:creationId xmlns:a16="http://schemas.microsoft.com/office/drawing/2014/main" id="{F72BACB5-9C82-BD7B-10B0-63A11FA9B6BA}"/>
              </a:ext>
            </a:extLst>
          </p:cNvPr>
          <p:cNvSpPr/>
          <p:nvPr/>
        </p:nvSpPr>
        <p:spPr>
          <a:xfrm rot="16200000">
            <a:off x="7732025" y="5253116"/>
            <a:ext cx="746827" cy="182880"/>
          </a:xfrm>
          <a:prstGeom prst="rightArrow">
            <a:avLst>
              <a:gd name="adj1" fmla="val 50000"/>
              <a:gd name="adj2" fmla="val 72857"/>
            </a:avLst>
          </a:prstGeom>
          <a:solidFill>
            <a:srgbClr val="70AD47">
              <a:lumMod val="60000"/>
              <a:lumOff val="40000"/>
            </a:srgbClr>
          </a:solidFill>
          <a:ln w="12700" cap="flat" cmpd="sng" algn="ctr">
            <a:solidFill>
              <a:srgbClr val="4472C4">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6" name="Arrow: Right 35">
            <a:extLst>
              <a:ext uri="{FF2B5EF4-FFF2-40B4-BE49-F238E27FC236}">
                <a16:creationId xmlns:a16="http://schemas.microsoft.com/office/drawing/2014/main" id="{B49180C5-79CA-C8F5-B52D-6CC01ED050E3}"/>
              </a:ext>
            </a:extLst>
          </p:cNvPr>
          <p:cNvSpPr/>
          <p:nvPr/>
        </p:nvSpPr>
        <p:spPr>
          <a:xfrm rot="16200000">
            <a:off x="9584402" y="5263180"/>
            <a:ext cx="746827" cy="182880"/>
          </a:xfrm>
          <a:prstGeom prst="rightArrow">
            <a:avLst>
              <a:gd name="adj1" fmla="val 50000"/>
              <a:gd name="adj2" fmla="val 72857"/>
            </a:avLst>
          </a:prstGeom>
          <a:solidFill>
            <a:srgbClr val="70AD47">
              <a:lumMod val="60000"/>
              <a:lumOff val="40000"/>
            </a:srgbClr>
          </a:solidFill>
          <a:ln w="12700" cap="flat" cmpd="sng" algn="ctr">
            <a:solidFill>
              <a:srgbClr val="4472C4">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8" name="TextBox 37">
            <a:extLst>
              <a:ext uri="{FF2B5EF4-FFF2-40B4-BE49-F238E27FC236}">
                <a16:creationId xmlns:a16="http://schemas.microsoft.com/office/drawing/2014/main" id="{FDC23209-A77A-9EC4-15F2-2DF64FFDA680}"/>
              </a:ext>
            </a:extLst>
          </p:cNvPr>
          <p:cNvSpPr txBox="1"/>
          <p:nvPr/>
        </p:nvSpPr>
        <p:spPr>
          <a:xfrm>
            <a:off x="9493287" y="6016890"/>
            <a:ext cx="977462"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prstClr val="black"/>
                </a:solidFill>
                <a:effectLst/>
                <a:uLnTx/>
                <a:uFillTx/>
              </a:rPr>
              <a:t>Toe</a:t>
            </a:r>
          </a:p>
        </p:txBody>
      </p:sp>
      <p:graphicFrame>
        <p:nvGraphicFramePr>
          <p:cNvPr id="2" name="Table 1">
            <a:extLst>
              <a:ext uri="{FF2B5EF4-FFF2-40B4-BE49-F238E27FC236}">
                <a16:creationId xmlns:a16="http://schemas.microsoft.com/office/drawing/2014/main" id="{1BB163C8-A0BB-2563-0A44-48AECC70E91C}"/>
              </a:ext>
            </a:extLst>
          </p:cNvPr>
          <p:cNvGraphicFramePr>
            <a:graphicFrameLocks noGrp="1"/>
          </p:cNvGraphicFramePr>
          <p:nvPr>
            <p:extLst>
              <p:ext uri="{D42A27DB-BD31-4B8C-83A1-F6EECF244321}">
                <p14:modId xmlns:p14="http://schemas.microsoft.com/office/powerpoint/2010/main" val="2649272237"/>
              </p:ext>
            </p:extLst>
          </p:nvPr>
        </p:nvGraphicFramePr>
        <p:xfrm>
          <a:off x="248775" y="943813"/>
          <a:ext cx="11694450" cy="1294942"/>
        </p:xfrm>
        <a:graphic>
          <a:graphicData uri="http://schemas.openxmlformats.org/drawingml/2006/table">
            <a:tbl>
              <a:tblPr firstRow="1" bandRow="1">
                <a:tableStyleId>{5C22544A-7EE6-4342-B048-85BDC9FD1C3A}</a:tableStyleId>
              </a:tblPr>
              <a:tblGrid>
                <a:gridCol w="2465144">
                  <a:extLst>
                    <a:ext uri="{9D8B030D-6E8A-4147-A177-3AD203B41FA5}">
                      <a16:colId xmlns:a16="http://schemas.microsoft.com/office/drawing/2014/main" val="1623826688"/>
                    </a:ext>
                  </a:extLst>
                </a:gridCol>
                <a:gridCol w="3014937">
                  <a:extLst>
                    <a:ext uri="{9D8B030D-6E8A-4147-A177-3AD203B41FA5}">
                      <a16:colId xmlns:a16="http://schemas.microsoft.com/office/drawing/2014/main" val="1327869036"/>
                    </a:ext>
                  </a:extLst>
                </a:gridCol>
                <a:gridCol w="6214369">
                  <a:extLst>
                    <a:ext uri="{9D8B030D-6E8A-4147-A177-3AD203B41FA5}">
                      <a16:colId xmlns:a16="http://schemas.microsoft.com/office/drawing/2014/main" val="2842231535"/>
                    </a:ext>
                  </a:extLst>
                </a:gridCol>
              </a:tblGrid>
              <a:tr h="628417">
                <a:tc>
                  <a:txBody>
                    <a:bodyPr/>
                    <a:lstStyle/>
                    <a:p>
                      <a:pPr algn="ctr"/>
                      <a:r>
                        <a:rPr lang="en-US" sz="1800" dirty="0"/>
                        <a:t>Group</a:t>
                      </a:r>
                    </a:p>
                  </a:txBody>
                  <a:tcPr anchor="ctr"/>
                </a:tc>
                <a:tc>
                  <a:txBody>
                    <a:bodyPr/>
                    <a:lstStyle/>
                    <a:p>
                      <a:pPr algn="ctr"/>
                      <a:r>
                        <a:rPr lang="en-US" sz="1800" dirty="0"/>
                        <a:t>Parameter</a:t>
                      </a:r>
                    </a:p>
                  </a:txBody>
                  <a:tcPr anchor="ctr"/>
                </a:tc>
                <a:tc>
                  <a:txBody>
                    <a:bodyPr/>
                    <a:lstStyle/>
                    <a:p>
                      <a:pPr algn="ctr"/>
                      <a:r>
                        <a:rPr lang="en-US" sz="1800" dirty="0"/>
                        <a:t>Effect</a:t>
                      </a:r>
                    </a:p>
                  </a:txBody>
                  <a:tcPr anchor="ctr"/>
                </a:tc>
                <a:extLst>
                  <a:ext uri="{0D108BD9-81ED-4DB2-BD59-A6C34878D82A}">
                    <a16:rowId xmlns:a16="http://schemas.microsoft.com/office/drawing/2014/main" val="2965421300"/>
                  </a:ext>
                </a:extLst>
              </a:tr>
              <a:tr h="666525">
                <a:tc>
                  <a:txBody>
                    <a:bodyPr/>
                    <a:lstStyle/>
                    <a:p>
                      <a:pPr algn="ctr"/>
                      <a:r>
                        <a:rPr lang="en-US" sz="1400" dirty="0"/>
                        <a:t>Perforation Erosion</a:t>
                      </a:r>
                    </a:p>
                  </a:txBody>
                  <a:tcPr anchor="ctr"/>
                </a:tc>
                <a:tc>
                  <a:txBody>
                    <a:bodyPr/>
                    <a:lstStyle/>
                    <a:p>
                      <a:r>
                        <a:rPr lang="en-US" sz="1400" b="1" dirty="0"/>
                        <a:t>Erosion alpha multiplier</a:t>
                      </a:r>
                    </a:p>
                  </a:txBody>
                  <a:tcPr/>
                </a:tc>
                <a:tc>
                  <a:txBody>
                    <a:bodyPr/>
                    <a:lstStyle/>
                    <a:p>
                      <a:r>
                        <a:rPr lang="en-US" sz="1400" dirty="0"/>
                        <a:t>Controls the rate of erosion from flow </a:t>
                      </a:r>
                      <a:r>
                        <a:rPr lang="en-US" sz="1400" i="1" dirty="0"/>
                        <a:t>through </a:t>
                      </a:r>
                      <a:r>
                        <a:rPr lang="en-US" sz="1400" i="0" dirty="0"/>
                        <a:t>a perforation; </a:t>
                      </a:r>
                      <a:r>
                        <a:rPr lang="en-US" sz="1400" dirty="0"/>
                        <a:t>increase to increase the amount of erosion everywhere</a:t>
                      </a:r>
                    </a:p>
                  </a:txBody>
                  <a:tcPr/>
                </a:tc>
                <a:extLst>
                  <a:ext uri="{0D108BD9-81ED-4DB2-BD59-A6C34878D82A}">
                    <a16:rowId xmlns:a16="http://schemas.microsoft.com/office/drawing/2014/main" val="1493155895"/>
                  </a:ext>
                </a:extLst>
              </a:tr>
            </a:tbl>
          </a:graphicData>
        </a:graphic>
      </p:graphicFrame>
      <p:sp>
        <p:nvSpPr>
          <p:cNvPr id="6" name="Slide Number Placeholder 1">
            <a:extLst>
              <a:ext uri="{FF2B5EF4-FFF2-40B4-BE49-F238E27FC236}">
                <a16:creationId xmlns:a16="http://schemas.microsoft.com/office/drawing/2014/main" id="{AA5AF610-3C8D-E873-9219-D8763117DBB2}"/>
              </a:ext>
            </a:extLst>
          </p:cNvPr>
          <p:cNvSpPr txBox="1">
            <a:spLocks/>
          </p:cNvSpPr>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RPr lang="en-US"/>
            </a:defPPr>
            <a:lvl1pPr marL="0" marR="0" lvl="0"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1pPr>
            <a:lvl2pPr marL="0" marR="0" lvl="1"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2pPr>
            <a:lvl3pPr marL="0" marR="0" lvl="2"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3pPr>
            <a:lvl4pPr marL="0" marR="0" lvl="3"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4pPr>
            <a:lvl5pPr marL="0" marR="0" lvl="4"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5pPr>
            <a:lvl6pPr marL="0" marR="0" lvl="5"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6pPr>
            <a:lvl7pPr marL="0" marR="0" lvl="6"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7pPr>
            <a:lvl8pPr marL="0" marR="0" lvl="7"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8pPr>
            <a:lvl9pPr marL="0" marR="0" lvl="8"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9pPr>
          </a:lstStyle>
          <a:p>
            <a:fld id="{00000000-1234-1234-1234-123412341234}" type="slidenum">
              <a:rPr lang="en-US" smtClean="0"/>
              <a:pPr/>
              <a:t>29</a:t>
            </a:fld>
            <a:endParaRPr lang="en-US" dirty="0"/>
          </a:p>
        </p:txBody>
      </p:sp>
    </p:spTree>
    <p:extLst>
      <p:ext uri="{BB962C8B-B14F-4D97-AF65-F5344CB8AC3E}">
        <p14:creationId xmlns:p14="http://schemas.microsoft.com/office/powerpoint/2010/main" val="40052504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AF373B2-F064-4D99-BFE8-77B64F4B605B}"/>
              </a:ext>
            </a:extLst>
          </p:cNvPr>
          <p:cNvSpPr>
            <a:spLocks noGrp="1"/>
          </p:cNvSpPr>
          <p:nvPr>
            <p:ph type="sldNum" sz="quarter" idx="12"/>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9pPr>
          </a:lstStyle>
          <a:p>
            <a:fld id="{00000000-1234-1234-1234-123412341234}" type="slidenum">
              <a:rPr lang="en-US" smtClean="0"/>
              <a:pPr/>
              <a:t>3</a:t>
            </a:fld>
            <a:endParaRPr lang="en-US" dirty="0"/>
          </a:p>
        </p:txBody>
      </p:sp>
      <p:sp>
        <p:nvSpPr>
          <p:cNvPr id="3" name="Title 2">
            <a:extLst>
              <a:ext uri="{FF2B5EF4-FFF2-40B4-BE49-F238E27FC236}">
                <a16:creationId xmlns:a16="http://schemas.microsoft.com/office/drawing/2014/main" id="{2E8B9C13-B598-4FFA-BF77-68C86EE4FDCA}"/>
              </a:ext>
            </a:extLst>
          </p:cNvPr>
          <p:cNvSpPr>
            <a:spLocks noGrp="1"/>
          </p:cNvSpPr>
          <p:nvPr>
            <p:ph type="title"/>
          </p:nvPr>
        </p:nvSpPr>
        <p:spPr>
          <a:xfrm>
            <a:off x="527900" y="1"/>
            <a:ext cx="10911189" cy="1127760"/>
          </a:xfrm>
        </p:spPr>
        <p:txBody>
          <a:bodyPr>
            <a:normAutofit/>
          </a:bodyPr>
          <a:lstStyle/>
          <a:p>
            <a:r>
              <a:rPr lang="en-US" sz="2800" dirty="0"/>
              <a:t>Why ResFrac exists</a:t>
            </a:r>
          </a:p>
        </p:txBody>
      </p:sp>
      <p:sp>
        <p:nvSpPr>
          <p:cNvPr id="9" name="Content Placeholder 1">
            <a:extLst>
              <a:ext uri="{FF2B5EF4-FFF2-40B4-BE49-F238E27FC236}">
                <a16:creationId xmlns:a16="http://schemas.microsoft.com/office/drawing/2014/main" id="{2942C950-C20E-491C-8B9B-C5E3E661B33A}"/>
              </a:ext>
            </a:extLst>
          </p:cNvPr>
          <p:cNvSpPr txBox="1">
            <a:spLocks/>
          </p:cNvSpPr>
          <p:nvPr/>
        </p:nvSpPr>
        <p:spPr>
          <a:xfrm>
            <a:off x="230597" y="1127760"/>
            <a:ext cx="5323038" cy="4533451"/>
          </a:xfrm>
          <a:prstGeom prst="rect">
            <a:avLst/>
          </a:prstGeom>
        </p:spPr>
        <p:txBody>
          <a:bodyPr>
            <a:normAutofit lnSpcReduction="10000"/>
          </a:bodyPr>
          <a:lstStyle>
            <a:lvl1pPr marL="342900" indent="-342900" algn="l" defTabSz="914400" rtl="0" eaLnBrk="1" latinLnBrk="0" hangingPunct="1">
              <a:lnSpc>
                <a:spcPct val="100000"/>
              </a:lnSpc>
              <a:spcBef>
                <a:spcPts val="1000"/>
              </a:spcBef>
              <a:spcAft>
                <a:spcPts val="600"/>
              </a:spcAft>
              <a:buFont typeface="Arial" panose="020B0604020202020204" pitchFamily="34" charset="0"/>
              <a:buChar char="•"/>
              <a:defRPr sz="1900" kern="1200">
                <a:solidFill>
                  <a:schemeClr val="tx1"/>
                </a:solidFill>
                <a:latin typeface="Calibri" panose="020F0502020204030204" pitchFamily="34" charset="0"/>
                <a:ea typeface="+mn-ea"/>
                <a:cs typeface="Calibri" panose="020F0502020204030204" pitchFamily="34" charset="0"/>
              </a:defRPr>
            </a:lvl1pPr>
            <a:lvl2pPr marL="617688" indent="-285750" algn="l" defTabSz="914400" rtl="0" eaLnBrk="1" latinLnBrk="0" hangingPunct="1">
              <a:lnSpc>
                <a:spcPct val="100000"/>
              </a:lnSpc>
              <a:spcBef>
                <a:spcPts val="500"/>
              </a:spcBef>
              <a:spcAft>
                <a:spcPts val="600"/>
              </a:spcAft>
              <a:buFont typeface="Arial" panose="020B0604020202020204" pitchFamily="34" charset="0"/>
              <a:buChar char="•"/>
              <a:tabLst/>
              <a:defRPr sz="1700" kern="1200">
                <a:solidFill>
                  <a:schemeClr val="tx1"/>
                </a:solidFill>
                <a:latin typeface="Calibri" panose="020F0502020204030204" pitchFamily="34" charset="0"/>
                <a:ea typeface="+mn-ea"/>
                <a:cs typeface="Calibri" panose="020F0502020204030204" pitchFamily="34" charset="0"/>
              </a:defRPr>
            </a:lvl2pPr>
            <a:lvl3pPr marL="941688" indent="-285750" algn="l" defTabSz="914400" rtl="0" eaLnBrk="1" latinLnBrk="0" hangingPunct="1">
              <a:lnSpc>
                <a:spcPct val="100000"/>
              </a:lnSpc>
              <a:spcBef>
                <a:spcPts val="500"/>
              </a:spcBef>
              <a:spcAft>
                <a:spcPts val="600"/>
              </a:spcAft>
              <a:buFont typeface="Arial" panose="020B0604020202020204" pitchFamily="34" charset="0"/>
              <a:buChar char="•"/>
              <a:tabLst/>
              <a:defRPr sz="1500" kern="1200">
                <a:solidFill>
                  <a:schemeClr val="tx1"/>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t>Our purpose is to help operators maximize rate of return – increase production, reduce cost, and reduce risk.</a:t>
            </a:r>
          </a:p>
          <a:p>
            <a:r>
              <a:rPr lang="en-US" sz="2800" dirty="0"/>
              <a:t>Direct – Calculate the optimal well spacing and frac design.</a:t>
            </a:r>
          </a:p>
          <a:p>
            <a:r>
              <a:rPr lang="en-US" sz="2800" dirty="0"/>
              <a:t>Indirect – Develop new insights and tools that provide the foundation for better decision making.</a:t>
            </a:r>
          </a:p>
        </p:txBody>
      </p:sp>
      <p:pic>
        <p:nvPicPr>
          <p:cNvPr id="4" name="Picture 3">
            <a:extLst>
              <a:ext uri="{FF2B5EF4-FFF2-40B4-BE49-F238E27FC236}">
                <a16:creationId xmlns:a16="http://schemas.microsoft.com/office/drawing/2014/main" id="{AF49BC93-861C-A94C-D6D6-4E8E8227B281}"/>
              </a:ext>
            </a:extLst>
          </p:cNvPr>
          <p:cNvPicPr>
            <a:picLocks noChangeAspect="1"/>
          </p:cNvPicPr>
          <p:nvPr/>
        </p:nvPicPr>
        <p:blipFill>
          <a:blip r:embed="rId3"/>
          <a:stretch>
            <a:fillRect/>
          </a:stretch>
        </p:blipFill>
        <p:spPr>
          <a:xfrm>
            <a:off x="5650455" y="92812"/>
            <a:ext cx="6541545" cy="3336188"/>
          </a:xfrm>
          <a:prstGeom prst="rect">
            <a:avLst/>
          </a:prstGeom>
        </p:spPr>
      </p:pic>
      <p:pic>
        <p:nvPicPr>
          <p:cNvPr id="8" name="Picture 7">
            <a:extLst>
              <a:ext uri="{FF2B5EF4-FFF2-40B4-BE49-F238E27FC236}">
                <a16:creationId xmlns:a16="http://schemas.microsoft.com/office/drawing/2014/main" id="{A1C06E66-592B-36FE-3557-44B74C7A364F}"/>
              </a:ext>
            </a:extLst>
          </p:cNvPr>
          <p:cNvPicPr>
            <a:picLocks noChangeAspect="1"/>
          </p:cNvPicPr>
          <p:nvPr/>
        </p:nvPicPr>
        <p:blipFill rotWithShape="1">
          <a:blip r:embed="rId4"/>
          <a:srcRect t="7745" b="19019"/>
          <a:stretch/>
        </p:blipFill>
        <p:spPr>
          <a:xfrm>
            <a:off x="5880473" y="3503672"/>
            <a:ext cx="6096034" cy="2790280"/>
          </a:xfrm>
          <a:prstGeom prst="rect">
            <a:avLst/>
          </a:prstGeom>
        </p:spPr>
      </p:pic>
      <p:sp>
        <p:nvSpPr>
          <p:cNvPr id="5" name="TextBox 4">
            <a:extLst>
              <a:ext uri="{FF2B5EF4-FFF2-40B4-BE49-F238E27FC236}">
                <a16:creationId xmlns:a16="http://schemas.microsoft.com/office/drawing/2014/main" id="{C4F87578-E9AB-019C-74E6-8212E6A176A8}"/>
              </a:ext>
            </a:extLst>
          </p:cNvPr>
          <p:cNvSpPr txBox="1"/>
          <p:nvPr/>
        </p:nvSpPr>
        <p:spPr>
          <a:xfrm>
            <a:off x="10273976" y="684905"/>
            <a:ext cx="1390124" cy="369332"/>
          </a:xfrm>
          <a:prstGeom prst="rect">
            <a:avLst/>
          </a:prstGeom>
          <a:noFill/>
        </p:spPr>
        <p:txBody>
          <a:bodyPr wrap="none" rtlCol="0">
            <a:spAutoFit/>
          </a:bodyPr>
          <a:lstStyle/>
          <a:p>
            <a:r>
              <a:rPr lang="en-US" dirty="0"/>
              <a:t>Pareto front</a:t>
            </a:r>
          </a:p>
        </p:txBody>
      </p:sp>
    </p:spTree>
    <p:extLst>
      <p:ext uri="{BB962C8B-B14F-4D97-AF65-F5344CB8AC3E}">
        <p14:creationId xmlns:p14="http://schemas.microsoft.com/office/powerpoint/2010/main" val="21500772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521A87-4004-0F87-7202-8F684B1423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32F19F-924C-FD80-E26A-92ADD876E305}"/>
              </a:ext>
            </a:extLst>
          </p:cNvPr>
          <p:cNvSpPr>
            <a:spLocks noGrp="1"/>
          </p:cNvSpPr>
          <p:nvPr>
            <p:ph type="title"/>
          </p:nvPr>
        </p:nvSpPr>
        <p:spPr/>
        <p:txBody>
          <a:bodyPr/>
          <a:lstStyle/>
          <a:p>
            <a:r>
              <a:rPr lang="en-US" dirty="0"/>
              <a:t>Initial Model Comparison – Alpha 0.4 -&gt; 0.6</a:t>
            </a:r>
          </a:p>
        </p:txBody>
      </p:sp>
      <p:sp>
        <p:nvSpPr>
          <p:cNvPr id="3" name="Slide Number Placeholder 2">
            <a:extLst>
              <a:ext uri="{FF2B5EF4-FFF2-40B4-BE49-F238E27FC236}">
                <a16:creationId xmlns:a16="http://schemas.microsoft.com/office/drawing/2014/main" id="{5FE8372B-2050-AE1A-CA84-E7244B3AD634}"/>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CA" smtClean="0"/>
              <a:t>30</a:t>
            </a:fld>
            <a:endParaRPr lang="en-CA"/>
          </a:p>
        </p:txBody>
      </p:sp>
      <p:sp>
        <p:nvSpPr>
          <p:cNvPr id="4" name="Text Placeholder 3">
            <a:extLst>
              <a:ext uri="{FF2B5EF4-FFF2-40B4-BE49-F238E27FC236}">
                <a16:creationId xmlns:a16="http://schemas.microsoft.com/office/drawing/2014/main" id="{DF1A8FCD-C1E0-CF94-430D-AF16A00055A5}"/>
              </a:ext>
            </a:extLst>
          </p:cNvPr>
          <p:cNvSpPr>
            <a:spLocks noGrp="1"/>
          </p:cNvSpPr>
          <p:nvPr>
            <p:ph type="body" sz="quarter" idx="11"/>
          </p:nvPr>
        </p:nvSpPr>
        <p:spPr>
          <a:xfrm>
            <a:off x="9082355" y="2872517"/>
            <a:ext cx="2845942" cy="2932381"/>
          </a:xfrm>
        </p:spPr>
        <p:txBody>
          <a:bodyPr/>
          <a:lstStyle/>
          <a:p>
            <a:pPr marL="285750" indent="-285750">
              <a:buFont typeface="Arial" panose="020B0604020202020204" pitchFamily="34" charset="0"/>
              <a:buChar char="•"/>
            </a:pPr>
            <a:r>
              <a:rPr lang="en-US" dirty="0"/>
              <a:t>Model average diameter erosion of </a:t>
            </a:r>
            <a:r>
              <a:rPr lang="en-US" b="1" dirty="0">
                <a:solidFill>
                  <a:srgbClr val="FF0000"/>
                </a:solidFill>
              </a:rPr>
              <a:t>69%</a:t>
            </a:r>
            <a:r>
              <a:rPr lang="en-US" dirty="0"/>
              <a:t> vs goal of 71%</a:t>
            </a:r>
          </a:p>
          <a:p>
            <a:pPr marL="285750" indent="-285750">
              <a:buFont typeface="Arial" panose="020B0604020202020204" pitchFamily="34" charset="0"/>
              <a:buChar char="•"/>
            </a:pPr>
            <a:r>
              <a:rPr lang="en-US" dirty="0"/>
              <a:t>More heel bias needed in model. </a:t>
            </a:r>
          </a:p>
          <a:p>
            <a:pPr marL="285750" indent="-285750">
              <a:buFont typeface="Arial" panose="020B0604020202020204" pitchFamily="34" charset="0"/>
              <a:buChar char="•"/>
            </a:pPr>
            <a:r>
              <a:rPr lang="en-US" dirty="0"/>
              <a:t>Erosion UI of 0.75 vs goal of 0.4</a:t>
            </a:r>
          </a:p>
        </p:txBody>
      </p:sp>
      <p:pic>
        <p:nvPicPr>
          <p:cNvPr id="13" name="Picture 12">
            <a:extLst>
              <a:ext uri="{FF2B5EF4-FFF2-40B4-BE49-F238E27FC236}">
                <a16:creationId xmlns:a16="http://schemas.microsoft.com/office/drawing/2014/main" id="{9595D51C-6F78-8E4F-650E-1FC373D54CE2}"/>
              </a:ext>
            </a:extLst>
          </p:cNvPr>
          <p:cNvPicPr>
            <a:picLocks noChangeAspect="1"/>
          </p:cNvPicPr>
          <p:nvPr/>
        </p:nvPicPr>
        <p:blipFill>
          <a:blip r:embed="rId2"/>
          <a:srcRect l="2169" t="4391" r="9658" b="4120"/>
          <a:stretch/>
        </p:blipFill>
        <p:spPr>
          <a:xfrm>
            <a:off x="408744" y="927966"/>
            <a:ext cx="8673611" cy="5092294"/>
          </a:xfrm>
          <a:prstGeom prst="rect">
            <a:avLst/>
          </a:prstGeom>
        </p:spPr>
      </p:pic>
      <p:sp>
        <p:nvSpPr>
          <p:cNvPr id="14" name="TextBox 13">
            <a:extLst>
              <a:ext uri="{FF2B5EF4-FFF2-40B4-BE49-F238E27FC236}">
                <a16:creationId xmlns:a16="http://schemas.microsoft.com/office/drawing/2014/main" id="{C73B9F07-0A9D-F5F8-C24D-0FF5EC5FDA84}"/>
              </a:ext>
            </a:extLst>
          </p:cNvPr>
          <p:cNvSpPr txBox="1"/>
          <p:nvPr/>
        </p:nvSpPr>
        <p:spPr>
          <a:xfrm>
            <a:off x="2290029" y="6054778"/>
            <a:ext cx="5239063" cy="369332"/>
          </a:xfrm>
          <a:prstGeom prst="rect">
            <a:avLst/>
          </a:prstGeom>
          <a:noFill/>
        </p:spPr>
        <p:txBody>
          <a:bodyPr wrap="none" rtlCol="0">
            <a:spAutoFit/>
          </a:bodyPr>
          <a:lstStyle/>
          <a:p>
            <a:r>
              <a:rPr lang="en-US" dirty="0"/>
              <a:t>Cluster Number and Perforation (heel=left; tow=right)</a:t>
            </a:r>
          </a:p>
        </p:txBody>
      </p:sp>
      <p:sp>
        <p:nvSpPr>
          <p:cNvPr id="15" name="TextBox 14">
            <a:extLst>
              <a:ext uri="{FF2B5EF4-FFF2-40B4-BE49-F238E27FC236}">
                <a16:creationId xmlns:a16="http://schemas.microsoft.com/office/drawing/2014/main" id="{279C6E5F-79BD-87A2-4D0E-32DA6259275E}"/>
              </a:ext>
            </a:extLst>
          </p:cNvPr>
          <p:cNvSpPr txBox="1"/>
          <p:nvPr/>
        </p:nvSpPr>
        <p:spPr>
          <a:xfrm rot="16200000">
            <a:off x="-1421759" y="3070045"/>
            <a:ext cx="3291670" cy="369332"/>
          </a:xfrm>
          <a:prstGeom prst="rect">
            <a:avLst/>
          </a:prstGeom>
          <a:noFill/>
        </p:spPr>
        <p:txBody>
          <a:bodyPr wrap="none" rtlCol="0">
            <a:spAutoFit/>
          </a:bodyPr>
          <a:lstStyle/>
          <a:p>
            <a:r>
              <a:rPr lang="en-US" dirty="0"/>
              <a:t>Equivalent Diameter Increase (%)</a:t>
            </a:r>
          </a:p>
        </p:txBody>
      </p:sp>
      <p:pic>
        <p:nvPicPr>
          <p:cNvPr id="19" name="Picture 18">
            <a:extLst>
              <a:ext uri="{FF2B5EF4-FFF2-40B4-BE49-F238E27FC236}">
                <a16:creationId xmlns:a16="http://schemas.microsoft.com/office/drawing/2014/main" id="{6AF97EF0-9E8C-7CFF-4012-F56CE86643C3}"/>
              </a:ext>
            </a:extLst>
          </p:cNvPr>
          <p:cNvPicPr>
            <a:picLocks noChangeAspect="1"/>
          </p:cNvPicPr>
          <p:nvPr/>
        </p:nvPicPr>
        <p:blipFill>
          <a:blip r:embed="rId3"/>
          <a:srcRect r="93901"/>
          <a:stretch/>
        </p:blipFill>
        <p:spPr>
          <a:xfrm>
            <a:off x="9207556" y="953587"/>
            <a:ext cx="1057002" cy="1835782"/>
          </a:xfrm>
          <a:prstGeom prst="rect">
            <a:avLst/>
          </a:prstGeom>
        </p:spPr>
      </p:pic>
      <p:pic>
        <p:nvPicPr>
          <p:cNvPr id="6" name="Picture 5">
            <a:extLst>
              <a:ext uri="{FF2B5EF4-FFF2-40B4-BE49-F238E27FC236}">
                <a16:creationId xmlns:a16="http://schemas.microsoft.com/office/drawing/2014/main" id="{8F27BA24-07A9-E320-6BAC-8846E12F7273}"/>
              </a:ext>
            </a:extLst>
          </p:cNvPr>
          <p:cNvPicPr>
            <a:picLocks noChangeAspect="1"/>
          </p:cNvPicPr>
          <p:nvPr/>
        </p:nvPicPr>
        <p:blipFill>
          <a:blip r:embed="rId4"/>
          <a:stretch>
            <a:fillRect/>
          </a:stretch>
        </p:blipFill>
        <p:spPr>
          <a:xfrm>
            <a:off x="10142396" y="1031213"/>
            <a:ext cx="1674465" cy="1747268"/>
          </a:xfrm>
          <a:prstGeom prst="rect">
            <a:avLst/>
          </a:prstGeom>
        </p:spPr>
      </p:pic>
      <p:pic>
        <p:nvPicPr>
          <p:cNvPr id="8" name="Picture 7">
            <a:extLst>
              <a:ext uri="{FF2B5EF4-FFF2-40B4-BE49-F238E27FC236}">
                <a16:creationId xmlns:a16="http://schemas.microsoft.com/office/drawing/2014/main" id="{F4E27C84-10BB-77BF-E8C3-2BB663AA8B3A}"/>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507252" y="2100104"/>
            <a:ext cx="7285055" cy="2753249"/>
          </a:xfrm>
          <a:prstGeom prst="rect">
            <a:avLst/>
          </a:prstGeom>
        </p:spPr>
      </p:pic>
    </p:spTree>
    <p:extLst>
      <p:ext uri="{BB962C8B-B14F-4D97-AF65-F5344CB8AC3E}">
        <p14:creationId xmlns:p14="http://schemas.microsoft.com/office/powerpoint/2010/main" val="33068670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E7A9349-6111-D3A8-9225-88ECDB3C15C1}"/>
              </a:ext>
            </a:extLst>
          </p:cNvPr>
          <p:cNvSpPr/>
          <p:nvPr/>
        </p:nvSpPr>
        <p:spPr>
          <a:xfrm>
            <a:off x="8093413" y="690665"/>
            <a:ext cx="3576172" cy="1393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A5169A9A-03F8-0663-450B-3200B0A39E24}"/>
              </a:ext>
            </a:extLst>
          </p:cNvPr>
          <p:cNvSpPr txBox="1"/>
          <p:nvPr/>
        </p:nvSpPr>
        <p:spPr>
          <a:xfrm>
            <a:off x="2290367" y="6037006"/>
            <a:ext cx="977462" cy="47481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prstClr val="black"/>
                </a:solidFill>
                <a:effectLst/>
                <a:uLnTx/>
                <a:uFillTx/>
              </a:rPr>
              <a:t>Heel</a:t>
            </a:r>
          </a:p>
        </p:txBody>
      </p:sp>
      <p:sp>
        <p:nvSpPr>
          <p:cNvPr id="5" name="Arrow: Right 4">
            <a:extLst>
              <a:ext uri="{FF2B5EF4-FFF2-40B4-BE49-F238E27FC236}">
                <a16:creationId xmlns:a16="http://schemas.microsoft.com/office/drawing/2014/main" id="{3FB53C5D-90AE-00D3-5EB4-F4617439594F}"/>
              </a:ext>
            </a:extLst>
          </p:cNvPr>
          <p:cNvSpPr/>
          <p:nvPr/>
        </p:nvSpPr>
        <p:spPr>
          <a:xfrm>
            <a:off x="3793347" y="5981862"/>
            <a:ext cx="5129048" cy="549035"/>
          </a:xfrm>
          <a:prstGeom prst="rightArrow">
            <a:avLst>
              <a:gd name="adj1" fmla="val 50000"/>
              <a:gd name="adj2" fmla="val 72857"/>
            </a:avLst>
          </a:prstGeom>
          <a:solidFill>
            <a:srgbClr val="4472C4"/>
          </a:solidFill>
          <a:ln w="12700" cap="flat" cmpd="sng" algn="ctr">
            <a:solidFill>
              <a:srgbClr val="4472C4">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A035EDD1-2E70-FFE4-ABA9-4EC89B571528}"/>
              </a:ext>
            </a:extLst>
          </p:cNvPr>
          <p:cNvSpPr txBox="1"/>
          <p:nvPr/>
        </p:nvSpPr>
        <p:spPr>
          <a:xfrm>
            <a:off x="5858629" y="6037006"/>
            <a:ext cx="977462" cy="47481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prstClr val="black"/>
                </a:solidFill>
                <a:effectLst/>
                <a:uLnTx/>
                <a:uFillTx/>
              </a:rPr>
              <a:t>Flow</a:t>
            </a:r>
          </a:p>
        </p:txBody>
      </p:sp>
      <p:sp>
        <p:nvSpPr>
          <p:cNvPr id="8" name="TextBox 7">
            <a:extLst>
              <a:ext uri="{FF2B5EF4-FFF2-40B4-BE49-F238E27FC236}">
                <a16:creationId xmlns:a16="http://schemas.microsoft.com/office/drawing/2014/main" id="{BB2104D9-6395-974E-663F-AA83B79809CD}"/>
              </a:ext>
            </a:extLst>
          </p:cNvPr>
          <p:cNvSpPr txBox="1"/>
          <p:nvPr/>
        </p:nvSpPr>
        <p:spPr>
          <a:xfrm rot="16200000">
            <a:off x="-307204" y="3975536"/>
            <a:ext cx="3644865"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prstClr val="black"/>
                </a:solidFill>
                <a:effectLst/>
                <a:uLnTx/>
                <a:uFillTx/>
              </a:rPr>
              <a:t>Increasing Erosion of perf</a:t>
            </a:r>
          </a:p>
        </p:txBody>
      </p:sp>
      <p:sp>
        <p:nvSpPr>
          <p:cNvPr id="9" name="Arrow: Right 8">
            <a:extLst>
              <a:ext uri="{FF2B5EF4-FFF2-40B4-BE49-F238E27FC236}">
                <a16:creationId xmlns:a16="http://schemas.microsoft.com/office/drawing/2014/main" id="{EB5B3BFB-168B-831E-A89D-B68880CD7E78}"/>
              </a:ext>
            </a:extLst>
          </p:cNvPr>
          <p:cNvSpPr/>
          <p:nvPr/>
        </p:nvSpPr>
        <p:spPr>
          <a:xfrm rot="16200000">
            <a:off x="304082" y="3873368"/>
            <a:ext cx="3424399" cy="605005"/>
          </a:xfrm>
          <a:prstGeom prst="rightArrow">
            <a:avLst>
              <a:gd name="adj1" fmla="val 50000"/>
              <a:gd name="adj2" fmla="val 72857"/>
            </a:avLst>
          </a:prstGeom>
          <a:solidFill>
            <a:srgbClr val="4472C4"/>
          </a:solidFill>
          <a:ln w="12700" cap="flat" cmpd="sng" algn="ctr">
            <a:solidFill>
              <a:srgbClr val="4472C4">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10" name="Straight Connector 9">
            <a:extLst>
              <a:ext uri="{FF2B5EF4-FFF2-40B4-BE49-F238E27FC236}">
                <a16:creationId xmlns:a16="http://schemas.microsoft.com/office/drawing/2014/main" id="{051D0F5D-A751-45D2-72EA-9417DF4E651D}"/>
              </a:ext>
            </a:extLst>
          </p:cNvPr>
          <p:cNvCxnSpPr>
            <a:cxnSpLocks/>
          </p:cNvCxnSpPr>
          <p:nvPr/>
        </p:nvCxnSpPr>
        <p:spPr>
          <a:xfrm flipV="1">
            <a:off x="2388563" y="2474004"/>
            <a:ext cx="0" cy="3414066"/>
          </a:xfrm>
          <a:prstGeom prst="line">
            <a:avLst/>
          </a:prstGeom>
          <a:noFill/>
          <a:ln w="6350" cap="flat" cmpd="sng" algn="ctr">
            <a:solidFill>
              <a:srgbClr val="4472C4"/>
            </a:solidFill>
            <a:prstDash val="solid"/>
            <a:miter lim="800000"/>
          </a:ln>
          <a:effectLst/>
        </p:spPr>
      </p:cxnSp>
      <p:cxnSp>
        <p:nvCxnSpPr>
          <p:cNvPr id="11" name="Straight Connector 10">
            <a:extLst>
              <a:ext uri="{FF2B5EF4-FFF2-40B4-BE49-F238E27FC236}">
                <a16:creationId xmlns:a16="http://schemas.microsoft.com/office/drawing/2014/main" id="{D17D1ADD-D247-99A4-A65A-B92FEA2B05FF}"/>
              </a:ext>
            </a:extLst>
          </p:cNvPr>
          <p:cNvCxnSpPr>
            <a:cxnSpLocks/>
          </p:cNvCxnSpPr>
          <p:nvPr/>
        </p:nvCxnSpPr>
        <p:spPr>
          <a:xfrm flipV="1">
            <a:off x="2388563" y="5888070"/>
            <a:ext cx="8112034" cy="8866"/>
          </a:xfrm>
          <a:prstGeom prst="line">
            <a:avLst/>
          </a:prstGeom>
          <a:noFill/>
          <a:ln w="6350" cap="flat" cmpd="sng" algn="ctr">
            <a:solidFill>
              <a:srgbClr val="4472C4"/>
            </a:solidFill>
            <a:prstDash val="solid"/>
            <a:miter lim="800000"/>
          </a:ln>
          <a:effectLst/>
        </p:spPr>
      </p:cxnSp>
      <p:cxnSp>
        <p:nvCxnSpPr>
          <p:cNvPr id="29" name="Straight Connector 28">
            <a:extLst>
              <a:ext uri="{FF2B5EF4-FFF2-40B4-BE49-F238E27FC236}">
                <a16:creationId xmlns:a16="http://schemas.microsoft.com/office/drawing/2014/main" id="{3B86B29C-E067-140D-19DB-7D36A9076025}"/>
              </a:ext>
            </a:extLst>
          </p:cNvPr>
          <p:cNvCxnSpPr/>
          <p:nvPr/>
        </p:nvCxnSpPr>
        <p:spPr>
          <a:xfrm>
            <a:off x="2611084" y="5128493"/>
            <a:ext cx="7721499" cy="0"/>
          </a:xfrm>
          <a:prstGeom prst="line">
            <a:avLst/>
          </a:prstGeom>
          <a:noFill/>
          <a:ln w="47625" cap="flat" cmpd="sng" algn="ctr">
            <a:solidFill>
              <a:srgbClr val="ED7D31">
                <a:lumMod val="75000"/>
              </a:srgbClr>
            </a:solidFill>
            <a:prstDash val="solid"/>
            <a:miter lim="800000"/>
          </a:ln>
          <a:effectLst/>
        </p:spPr>
      </p:cxnSp>
      <p:sp>
        <p:nvSpPr>
          <p:cNvPr id="30" name="TextBox 29">
            <a:extLst>
              <a:ext uri="{FF2B5EF4-FFF2-40B4-BE49-F238E27FC236}">
                <a16:creationId xmlns:a16="http://schemas.microsoft.com/office/drawing/2014/main" id="{9570419C-388A-A9BB-1DA7-C6364BB4CD33}"/>
              </a:ext>
            </a:extLst>
          </p:cNvPr>
          <p:cNvSpPr txBox="1"/>
          <p:nvPr/>
        </p:nvSpPr>
        <p:spPr>
          <a:xfrm>
            <a:off x="5128014" y="5168540"/>
            <a:ext cx="3918855"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rPr>
              <a:t>Gamma set to zero – no lateral velocity erosion effect</a:t>
            </a:r>
          </a:p>
        </p:txBody>
      </p:sp>
      <p:sp>
        <p:nvSpPr>
          <p:cNvPr id="31" name="TextBox 30">
            <a:extLst>
              <a:ext uri="{FF2B5EF4-FFF2-40B4-BE49-F238E27FC236}">
                <a16:creationId xmlns:a16="http://schemas.microsoft.com/office/drawing/2014/main" id="{A898AA4A-6469-9554-F8D1-45414F708D17}"/>
              </a:ext>
            </a:extLst>
          </p:cNvPr>
          <p:cNvSpPr txBox="1"/>
          <p:nvPr/>
        </p:nvSpPr>
        <p:spPr>
          <a:xfrm>
            <a:off x="4106414" y="3629547"/>
            <a:ext cx="5220685"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rPr>
              <a:t>As Gamma increases so does preferential heel erosion</a:t>
            </a:r>
          </a:p>
        </p:txBody>
      </p:sp>
      <p:sp>
        <p:nvSpPr>
          <p:cNvPr id="32" name="Freeform: Shape 31">
            <a:extLst>
              <a:ext uri="{FF2B5EF4-FFF2-40B4-BE49-F238E27FC236}">
                <a16:creationId xmlns:a16="http://schemas.microsoft.com/office/drawing/2014/main" id="{D3390F33-F290-80E6-C0FB-457BA42B80EE}"/>
              </a:ext>
            </a:extLst>
          </p:cNvPr>
          <p:cNvSpPr/>
          <p:nvPr/>
        </p:nvSpPr>
        <p:spPr>
          <a:xfrm>
            <a:off x="2748168" y="3540832"/>
            <a:ext cx="7471955" cy="1084217"/>
          </a:xfrm>
          <a:custGeom>
            <a:avLst/>
            <a:gdLst>
              <a:gd name="connsiteX0" fmla="*/ 0 w 7471955"/>
              <a:gd name="connsiteY0" fmla="*/ 0 h 1084217"/>
              <a:gd name="connsiteX1" fmla="*/ 1280160 w 7471955"/>
              <a:gd name="connsiteY1" fmla="*/ 574766 h 1084217"/>
              <a:gd name="connsiteX2" fmla="*/ 3944983 w 7471955"/>
              <a:gd name="connsiteY2" fmla="*/ 1005840 h 1084217"/>
              <a:gd name="connsiteX3" fmla="*/ 7471955 w 7471955"/>
              <a:gd name="connsiteY3" fmla="*/ 1084217 h 1084217"/>
            </a:gdLst>
            <a:ahLst/>
            <a:cxnLst>
              <a:cxn ang="0">
                <a:pos x="connsiteX0" y="connsiteY0"/>
              </a:cxn>
              <a:cxn ang="0">
                <a:pos x="connsiteX1" y="connsiteY1"/>
              </a:cxn>
              <a:cxn ang="0">
                <a:pos x="connsiteX2" y="connsiteY2"/>
              </a:cxn>
              <a:cxn ang="0">
                <a:pos x="connsiteX3" y="connsiteY3"/>
              </a:cxn>
            </a:cxnLst>
            <a:rect l="l" t="t" r="r" b="b"/>
            <a:pathLst>
              <a:path w="7471955" h="1084217">
                <a:moveTo>
                  <a:pt x="0" y="0"/>
                </a:moveTo>
                <a:cubicBezTo>
                  <a:pt x="311331" y="203563"/>
                  <a:pt x="622663" y="407126"/>
                  <a:pt x="1280160" y="574766"/>
                </a:cubicBezTo>
                <a:cubicBezTo>
                  <a:pt x="1937657" y="742406"/>
                  <a:pt x="2913017" y="920932"/>
                  <a:pt x="3944983" y="1005840"/>
                </a:cubicBezTo>
                <a:cubicBezTo>
                  <a:pt x="4976949" y="1090748"/>
                  <a:pt x="6884126" y="1058091"/>
                  <a:pt x="7471955" y="1084217"/>
                </a:cubicBezTo>
              </a:path>
            </a:pathLst>
          </a:custGeom>
          <a:noFill/>
          <a:ln w="88900" cap="flat" cmpd="sng" algn="ctr">
            <a:solidFill>
              <a:srgbClr val="70AD47">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33" name="Arrow: Right 32">
            <a:extLst>
              <a:ext uri="{FF2B5EF4-FFF2-40B4-BE49-F238E27FC236}">
                <a16:creationId xmlns:a16="http://schemas.microsoft.com/office/drawing/2014/main" id="{CA8DDEA8-0C0C-6DDB-ABEC-5AFE5D055821}"/>
              </a:ext>
            </a:extLst>
          </p:cNvPr>
          <p:cNvSpPr/>
          <p:nvPr/>
        </p:nvSpPr>
        <p:spPr>
          <a:xfrm rot="16200000">
            <a:off x="6279503" y="4712589"/>
            <a:ext cx="365760" cy="182880"/>
          </a:xfrm>
          <a:prstGeom prst="rightArrow">
            <a:avLst>
              <a:gd name="adj1" fmla="val 50000"/>
              <a:gd name="adj2" fmla="val 72857"/>
            </a:avLst>
          </a:prstGeom>
          <a:solidFill>
            <a:srgbClr val="70AD47">
              <a:lumMod val="60000"/>
              <a:lumOff val="40000"/>
            </a:srgbClr>
          </a:solidFill>
          <a:ln w="12700" cap="flat" cmpd="sng" algn="ctr">
            <a:solidFill>
              <a:srgbClr val="4472C4">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Arrow: Right 33">
            <a:extLst>
              <a:ext uri="{FF2B5EF4-FFF2-40B4-BE49-F238E27FC236}">
                <a16:creationId xmlns:a16="http://schemas.microsoft.com/office/drawing/2014/main" id="{D1C95355-2D49-684B-D73A-98CCB932EB32}"/>
              </a:ext>
            </a:extLst>
          </p:cNvPr>
          <p:cNvSpPr/>
          <p:nvPr/>
        </p:nvSpPr>
        <p:spPr>
          <a:xfrm rot="16200000">
            <a:off x="4213288" y="4582972"/>
            <a:ext cx="640080" cy="182880"/>
          </a:xfrm>
          <a:prstGeom prst="rightArrow">
            <a:avLst>
              <a:gd name="adj1" fmla="val 50000"/>
              <a:gd name="adj2" fmla="val 72857"/>
            </a:avLst>
          </a:prstGeom>
          <a:solidFill>
            <a:srgbClr val="70AD47">
              <a:lumMod val="60000"/>
              <a:lumOff val="40000"/>
            </a:srgbClr>
          </a:solidFill>
          <a:ln w="12700" cap="flat" cmpd="sng" algn="ctr">
            <a:solidFill>
              <a:srgbClr val="4472C4">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5" name="Arrow: Right 34">
            <a:extLst>
              <a:ext uri="{FF2B5EF4-FFF2-40B4-BE49-F238E27FC236}">
                <a16:creationId xmlns:a16="http://schemas.microsoft.com/office/drawing/2014/main" id="{3DC91416-3F7C-A0A9-76B6-1DB9D67858CA}"/>
              </a:ext>
            </a:extLst>
          </p:cNvPr>
          <p:cNvSpPr/>
          <p:nvPr/>
        </p:nvSpPr>
        <p:spPr>
          <a:xfrm rot="16200000">
            <a:off x="2264467" y="4316271"/>
            <a:ext cx="1185118" cy="182880"/>
          </a:xfrm>
          <a:prstGeom prst="rightArrow">
            <a:avLst>
              <a:gd name="adj1" fmla="val 50000"/>
              <a:gd name="adj2" fmla="val 72857"/>
            </a:avLst>
          </a:prstGeom>
          <a:solidFill>
            <a:srgbClr val="70AD47">
              <a:lumMod val="60000"/>
              <a:lumOff val="40000"/>
            </a:srgbClr>
          </a:solidFill>
          <a:ln w="12700" cap="flat" cmpd="sng" algn="ctr">
            <a:solidFill>
              <a:srgbClr val="4472C4">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6" name="Arrow: Right 35">
            <a:extLst>
              <a:ext uri="{FF2B5EF4-FFF2-40B4-BE49-F238E27FC236}">
                <a16:creationId xmlns:a16="http://schemas.microsoft.com/office/drawing/2014/main" id="{B3F4318B-8691-FF31-DB3A-F4498297B7A1}"/>
              </a:ext>
            </a:extLst>
          </p:cNvPr>
          <p:cNvSpPr/>
          <p:nvPr/>
        </p:nvSpPr>
        <p:spPr>
          <a:xfrm rot="16200000">
            <a:off x="9795598" y="4767016"/>
            <a:ext cx="274320" cy="182880"/>
          </a:xfrm>
          <a:prstGeom prst="rightArrow">
            <a:avLst>
              <a:gd name="adj1" fmla="val 50000"/>
              <a:gd name="adj2" fmla="val 72857"/>
            </a:avLst>
          </a:prstGeom>
          <a:solidFill>
            <a:srgbClr val="70AD47">
              <a:lumMod val="60000"/>
              <a:lumOff val="40000"/>
            </a:srgbClr>
          </a:solidFill>
          <a:ln w="12700" cap="flat" cmpd="sng" algn="ctr">
            <a:solidFill>
              <a:srgbClr val="4472C4">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7" name="Arrow: Right 36">
            <a:extLst>
              <a:ext uri="{FF2B5EF4-FFF2-40B4-BE49-F238E27FC236}">
                <a16:creationId xmlns:a16="http://schemas.microsoft.com/office/drawing/2014/main" id="{85224F36-9415-4A22-DAC9-98AAE144C320}"/>
              </a:ext>
            </a:extLst>
          </p:cNvPr>
          <p:cNvSpPr/>
          <p:nvPr/>
        </p:nvSpPr>
        <p:spPr>
          <a:xfrm rot="16200000">
            <a:off x="7949380" y="4788786"/>
            <a:ext cx="274320" cy="182880"/>
          </a:xfrm>
          <a:prstGeom prst="rightArrow">
            <a:avLst>
              <a:gd name="adj1" fmla="val 50000"/>
              <a:gd name="adj2" fmla="val 72857"/>
            </a:avLst>
          </a:prstGeom>
          <a:solidFill>
            <a:srgbClr val="70AD47">
              <a:lumMod val="60000"/>
              <a:lumOff val="40000"/>
            </a:srgbClr>
          </a:solidFill>
          <a:ln w="12700" cap="flat" cmpd="sng" algn="ctr">
            <a:solidFill>
              <a:srgbClr val="4472C4">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8" name="TextBox 37">
            <a:extLst>
              <a:ext uri="{FF2B5EF4-FFF2-40B4-BE49-F238E27FC236}">
                <a16:creationId xmlns:a16="http://schemas.microsoft.com/office/drawing/2014/main" id="{4C09F82D-379D-8146-7E51-2873A6A95EC4}"/>
              </a:ext>
            </a:extLst>
          </p:cNvPr>
          <p:cNvSpPr txBox="1"/>
          <p:nvPr/>
        </p:nvSpPr>
        <p:spPr>
          <a:xfrm>
            <a:off x="9493287" y="6037006"/>
            <a:ext cx="977462"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prstClr val="black"/>
                </a:solidFill>
                <a:effectLst/>
                <a:uLnTx/>
                <a:uFillTx/>
              </a:rPr>
              <a:t>Toe</a:t>
            </a:r>
          </a:p>
        </p:txBody>
      </p:sp>
      <p:sp>
        <p:nvSpPr>
          <p:cNvPr id="15" name="Title 2">
            <a:extLst>
              <a:ext uri="{FF2B5EF4-FFF2-40B4-BE49-F238E27FC236}">
                <a16:creationId xmlns:a16="http://schemas.microsoft.com/office/drawing/2014/main" id="{FF31EE64-75B8-CE1D-86F2-27B1B466D81A}"/>
              </a:ext>
            </a:extLst>
          </p:cNvPr>
          <p:cNvSpPr>
            <a:spLocks noGrp="1"/>
          </p:cNvSpPr>
          <p:nvPr>
            <p:ph type="title"/>
          </p:nvPr>
        </p:nvSpPr>
        <p:spPr>
          <a:xfrm>
            <a:off x="511783" y="95681"/>
            <a:ext cx="11019570" cy="734356"/>
          </a:xfrm>
        </p:spPr>
        <p:txBody>
          <a:bodyPr/>
          <a:lstStyle/>
          <a:p>
            <a:r>
              <a:rPr lang="en-US" dirty="0"/>
              <a:t>StageOpt – iterating for a good history match</a:t>
            </a:r>
          </a:p>
        </p:txBody>
      </p:sp>
      <p:graphicFrame>
        <p:nvGraphicFramePr>
          <p:cNvPr id="3" name="Table 2">
            <a:extLst>
              <a:ext uri="{FF2B5EF4-FFF2-40B4-BE49-F238E27FC236}">
                <a16:creationId xmlns:a16="http://schemas.microsoft.com/office/drawing/2014/main" id="{C24C8C02-50CF-4AA2-C30A-DE8327447FB6}"/>
              </a:ext>
            </a:extLst>
          </p:cNvPr>
          <p:cNvGraphicFramePr>
            <a:graphicFrameLocks noGrp="1"/>
          </p:cNvGraphicFramePr>
          <p:nvPr>
            <p:extLst>
              <p:ext uri="{D42A27DB-BD31-4B8C-83A1-F6EECF244321}">
                <p14:modId xmlns:p14="http://schemas.microsoft.com/office/powerpoint/2010/main" val="3918506029"/>
              </p:ext>
            </p:extLst>
          </p:nvPr>
        </p:nvGraphicFramePr>
        <p:xfrm>
          <a:off x="299027" y="942142"/>
          <a:ext cx="11694450" cy="1294942"/>
        </p:xfrm>
        <a:graphic>
          <a:graphicData uri="http://schemas.openxmlformats.org/drawingml/2006/table">
            <a:tbl>
              <a:tblPr firstRow="1" bandRow="1">
                <a:tableStyleId>{5C22544A-7EE6-4342-B048-85BDC9FD1C3A}</a:tableStyleId>
              </a:tblPr>
              <a:tblGrid>
                <a:gridCol w="2465144">
                  <a:extLst>
                    <a:ext uri="{9D8B030D-6E8A-4147-A177-3AD203B41FA5}">
                      <a16:colId xmlns:a16="http://schemas.microsoft.com/office/drawing/2014/main" val="700317611"/>
                    </a:ext>
                  </a:extLst>
                </a:gridCol>
                <a:gridCol w="3014937">
                  <a:extLst>
                    <a:ext uri="{9D8B030D-6E8A-4147-A177-3AD203B41FA5}">
                      <a16:colId xmlns:a16="http://schemas.microsoft.com/office/drawing/2014/main" val="1290358615"/>
                    </a:ext>
                  </a:extLst>
                </a:gridCol>
                <a:gridCol w="6214369">
                  <a:extLst>
                    <a:ext uri="{9D8B030D-6E8A-4147-A177-3AD203B41FA5}">
                      <a16:colId xmlns:a16="http://schemas.microsoft.com/office/drawing/2014/main" val="734265814"/>
                    </a:ext>
                  </a:extLst>
                </a:gridCol>
              </a:tblGrid>
              <a:tr h="628417">
                <a:tc>
                  <a:txBody>
                    <a:bodyPr/>
                    <a:lstStyle/>
                    <a:p>
                      <a:pPr algn="ctr"/>
                      <a:r>
                        <a:rPr lang="en-US" sz="1800" dirty="0"/>
                        <a:t>Group</a:t>
                      </a:r>
                    </a:p>
                  </a:txBody>
                  <a:tcPr anchor="ctr"/>
                </a:tc>
                <a:tc>
                  <a:txBody>
                    <a:bodyPr/>
                    <a:lstStyle/>
                    <a:p>
                      <a:pPr algn="ctr"/>
                      <a:r>
                        <a:rPr lang="en-US" sz="1800" dirty="0"/>
                        <a:t>Parameter</a:t>
                      </a:r>
                    </a:p>
                  </a:txBody>
                  <a:tcPr anchor="ctr"/>
                </a:tc>
                <a:tc>
                  <a:txBody>
                    <a:bodyPr/>
                    <a:lstStyle/>
                    <a:p>
                      <a:pPr algn="ctr"/>
                      <a:r>
                        <a:rPr lang="en-US" sz="1800" dirty="0"/>
                        <a:t>Effect</a:t>
                      </a:r>
                    </a:p>
                  </a:txBody>
                  <a:tcPr anchor="ctr"/>
                </a:tc>
                <a:extLst>
                  <a:ext uri="{0D108BD9-81ED-4DB2-BD59-A6C34878D82A}">
                    <a16:rowId xmlns:a16="http://schemas.microsoft.com/office/drawing/2014/main" val="3897773564"/>
                  </a:ext>
                </a:extLst>
              </a:tr>
              <a:tr h="6665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Perforation Erosion</a:t>
                      </a:r>
                    </a:p>
                  </a:txBody>
                  <a:tcPr anchor="ctr"/>
                </a:tc>
                <a:tc>
                  <a:txBody>
                    <a:bodyPr/>
                    <a:lstStyle/>
                    <a:p>
                      <a:r>
                        <a:rPr lang="en-US" sz="1400" b="1" dirty="0"/>
                        <a:t>Erosion gamma multiplier</a:t>
                      </a:r>
                    </a:p>
                  </a:txBody>
                  <a:tcPr/>
                </a:tc>
                <a:tc>
                  <a:txBody>
                    <a:bodyPr/>
                    <a:lstStyle/>
                    <a:p>
                      <a:r>
                        <a:rPr lang="en-US" sz="1400" dirty="0"/>
                        <a:t>Controls the rate of erosion from flow </a:t>
                      </a:r>
                      <a:r>
                        <a:rPr lang="en-US" sz="1400" i="1" dirty="0"/>
                        <a:t>past </a:t>
                      </a:r>
                      <a:r>
                        <a:rPr lang="en-US" sz="1400" i="0" dirty="0"/>
                        <a:t>a perforation; increase to increase the amount of heel bias</a:t>
                      </a:r>
                      <a:endParaRPr lang="en-US" sz="1400" dirty="0"/>
                    </a:p>
                  </a:txBody>
                  <a:tcPr/>
                </a:tc>
                <a:extLst>
                  <a:ext uri="{0D108BD9-81ED-4DB2-BD59-A6C34878D82A}">
                    <a16:rowId xmlns:a16="http://schemas.microsoft.com/office/drawing/2014/main" val="3580901464"/>
                  </a:ext>
                </a:extLst>
              </a:tr>
            </a:tbl>
          </a:graphicData>
        </a:graphic>
      </p:graphicFrame>
      <p:sp>
        <p:nvSpPr>
          <p:cNvPr id="6" name="Slide Number Placeholder 1">
            <a:extLst>
              <a:ext uri="{FF2B5EF4-FFF2-40B4-BE49-F238E27FC236}">
                <a16:creationId xmlns:a16="http://schemas.microsoft.com/office/drawing/2014/main" id="{06C01990-FBC8-62BB-711D-3891EE55256E}"/>
              </a:ext>
            </a:extLst>
          </p:cNvPr>
          <p:cNvSpPr txBox="1">
            <a:spLocks/>
          </p:cNvSpPr>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RPr lang="en-US"/>
            </a:defPPr>
            <a:lvl1pPr marL="0" marR="0" lvl="0"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1pPr>
            <a:lvl2pPr marL="0" marR="0" lvl="1"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2pPr>
            <a:lvl3pPr marL="0" marR="0" lvl="2"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3pPr>
            <a:lvl4pPr marL="0" marR="0" lvl="3"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4pPr>
            <a:lvl5pPr marL="0" marR="0" lvl="4"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5pPr>
            <a:lvl6pPr marL="0" marR="0" lvl="5"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6pPr>
            <a:lvl7pPr marL="0" marR="0" lvl="6"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7pPr>
            <a:lvl8pPr marL="0" marR="0" lvl="7"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8pPr>
            <a:lvl9pPr marL="0" marR="0" lvl="8"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9pPr>
          </a:lstStyle>
          <a:p>
            <a:fld id="{00000000-1234-1234-1234-123412341234}" type="slidenum">
              <a:rPr lang="en-US" smtClean="0"/>
              <a:pPr/>
              <a:t>31</a:t>
            </a:fld>
            <a:endParaRPr lang="en-US" dirty="0"/>
          </a:p>
        </p:txBody>
      </p:sp>
    </p:spTree>
    <p:extLst>
      <p:ext uri="{BB962C8B-B14F-4D97-AF65-F5344CB8AC3E}">
        <p14:creationId xmlns:p14="http://schemas.microsoft.com/office/powerpoint/2010/main" val="33334152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4774EA-D55A-D5DC-83FC-A43C644732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29122B-0177-E0F5-35B5-E16DA0C2EB7F}"/>
              </a:ext>
            </a:extLst>
          </p:cNvPr>
          <p:cNvSpPr>
            <a:spLocks noGrp="1"/>
          </p:cNvSpPr>
          <p:nvPr>
            <p:ph type="title"/>
          </p:nvPr>
        </p:nvSpPr>
        <p:spPr/>
        <p:txBody>
          <a:bodyPr/>
          <a:lstStyle/>
          <a:p>
            <a:r>
              <a:rPr lang="en-US" dirty="0"/>
              <a:t>Initial Model Comparison – Gamma 0.1 -&gt; 0.4</a:t>
            </a:r>
          </a:p>
        </p:txBody>
      </p:sp>
      <p:sp>
        <p:nvSpPr>
          <p:cNvPr id="3" name="Slide Number Placeholder 2">
            <a:extLst>
              <a:ext uri="{FF2B5EF4-FFF2-40B4-BE49-F238E27FC236}">
                <a16:creationId xmlns:a16="http://schemas.microsoft.com/office/drawing/2014/main" id="{0C25972B-FE15-919B-A06A-A83E73A421AF}"/>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CA" smtClean="0"/>
              <a:t>32</a:t>
            </a:fld>
            <a:endParaRPr lang="en-CA" dirty="0"/>
          </a:p>
        </p:txBody>
      </p:sp>
      <p:sp>
        <p:nvSpPr>
          <p:cNvPr id="4" name="Text Placeholder 3">
            <a:extLst>
              <a:ext uri="{FF2B5EF4-FFF2-40B4-BE49-F238E27FC236}">
                <a16:creationId xmlns:a16="http://schemas.microsoft.com/office/drawing/2014/main" id="{BA19521B-6C43-97FF-AB3B-179FC8CADEF0}"/>
              </a:ext>
            </a:extLst>
          </p:cNvPr>
          <p:cNvSpPr>
            <a:spLocks noGrp="1"/>
          </p:cNvSpPr>
          <p:nvPr>
            <p:ph type="body" sz="quarter" idx="11"/>
          </p:nvPr>
        </p:nvSpPr>
        <p:spPr>
          <a:xfrm>
            <a:off x="9082355" y="2872517"/>
            <a:ext cx="2845942" cy="2932381"/>
          </a:xfrm>
        </p:spPr>
        <p:txBody>
          <a:bodyPr/>
          <a:lstStyle/>
          <a:p>
            <a:pPr marL="285750" indent="-285750">
              <a:buFont typeface="Arial" panose="020B0604020202020204" pitchFamily="34" charset="0"/>
              <a:buChar char="•"/>
            </a:pPr>
            <a:r>
              <a:rPr lang="en-US" dirty="0"/>
              <a:t>Model average diameter erosion of </a:t>
            </a:r>
            <a:r>
              <a:rPr lang="en-US" b="1" dirty="0">
                <a:solidFill>
                  <a:srgbClr val="FF0000"/>
                </a:solidFill>
              </a:rPr>
              <a:t>73%</a:t>
            </a:r>
            <a:r>
              <a:rPr lang="en-US" dirty="0"/>
              <a:t> vs goal of 71%</a:t>
            </a:r>
          </a:p>
          <a:p>
            <a:pPr marL="285750" indent="-285750">
              <a:buFont typeface="Arial" panose="020B0604020202020204" pitchFamily="34" charset="0"/>
              <a:buChar char="•"/>
            </a:pPr>
            <a:r>
              <a:rPr lang="en-US" b="1" dirty="0">
                <a:solidFill>
                  <a:srgbClr val="FF0000"/>
                </a:solidFill>
              </a:rPr>
              <a:t>More heel bias present. Could use a bit more as well as lowing erosion in the middle.</a:t>
            </a:r>
          </a:p>
          <a:p>
            <a:pPr marL="285750" indent="-285750">
              <a:buFont typeface="Arial" panose="020B0604020202020204" pitchFamily="34" charset="0"/>
              <a:buChar char="•"/>
            </a:pPr>
            <a:r>
              <a:rPr lang="en-US" dirty="0"/>
              <a:t>Erosion UI of 0.75 vs goal of 0.4</a:t>
            </a:r>
          </a:p>
        </p:txBody>
      </p:sp>
      <p:pic>
        <p:nvPicPr>
          <p:cNvPr id="13" name="Picture 12">
            <a:extLst>
              <a:ext uri="{FF2B5EF4-FFF2-40B4-BE49-F238E27FC236}">
                <a16:creationId xmlns:a16="http://schemas.microsoft.com/office/drawing/2014/main" id="{47A8FF88-9303-4BA0-959A-E657C1FBB17F}"/>
              </a:ext>
            </a:extLst>
          </p:cNvPr>
          <p:cNvPicPr>
            <a:picLocks noChangeAspect="1"/>
          </p:cNvPicPr>
          <p:nvPr/>
        </p:nvPicPr>
        <p:blipFill>
          <a:blip r:embed="rId2"/>
          <a:srcRect l="2169" t="4391" r="9658" b="4120"/>
          <a:stretch/>
        </p:blipFill>
        <p:spPr>
          <a:xfrm>
            <a:off x="408744" y="927966"/>
            <a:ext cx="8673611" cy="5092294"/>
          </a:xfrm>
          <a:prstGeom prst="rect">
            <a:avLst/>
          </a:prstGeom>
        </p:spPr>
      </p:pic>
      <p:sp>
        <p:nvSpPr>
          <p:cNvPr id="14" name="TextBox 13">
            <a:extLst>
              <a:ext uri="{FF2B5EF4-FFF2-40B4-BE49-F238E27FC236}">
                <a16:creationId xmlns:a16="http://schemas.microsoft.com/office/drawing/2014/main" id="{8B6AE8CD-C15A-E22A-8E2A-44098A59D587}"/>
              </a:ext>
            </a:extLst>
          </p:cNvPr>
          <p:cNvSpPr txBox="1"/>
          <p:nvPr/>
        </p:nvSpPr>
        <p:spPr>
          <a:xfrm>
            <a:off x="2290029" y="6054778"/>
            <a:ext cx="5239063" cy="369332"/>
          </a:xfrm>
          <a:prstGeom prst="rect">
            <a:avLst/>
          </a:prstGeom>
          <a:noFill/>
        </p:spPr>
        <p:txBody>
          <a:bodyPr wrap="none" rtlCol="0">
            <a:spAutoFit/>
          </a:bodyPr>
          <a:lstStyle/>
          <a:p>
            <a:r>
              <a:rPr lang="en-US" dirty="0"/>
              <a:t>Cluster Number and Perforation (heel=left; tow=right)</a:t>
            </a:r>
          </a:p>
        </p:txBody>
      </p:sp>
      <p:sp>
        <p:nvSpPr>
          <p:cNvPr id="15" name="TextBox 14">
            <a:extLst>
              <a:ext uri="{FF2B5EF4-FFF2-40B4-BE49-F238E27FC236}">
                <a16:creationId xmlns:a16="http://schemas.microsoft.com/office/drawing/2014/main" id="{AF8B6029-C3AD-4ADF-9E61-BF665398124D}"/>
              </a:ext>
            </a:extLst>
          </p:cNvPr>
          <p:cNvSpPr txBox="1"/>
          <p:nvPr/>
        </p:nvSpPr>
        <p:spPr>
          <a:xfrm rot="16200000">
            <a:off x="-1421759" y="3070045"/>
            <a:ext cx="3291670" cy="369332"/>
          </a:xfrm>
          <a:prstGeom prst="rect">
            <a:avLst/>
          </a:prstGeom>
          <a:noFill/>
        </p:spPr>
        <p:txBody>
          <a:bodyPr wrap="none" rtlCol="0">
            <a:spAutoFit/>
          </a:bodyPr>
          <a:lstStyle/>
          <a:p>
            <a:r>
              <a:rPr lang="en-US" dirty="0"/>
              <a:t>Equivalent Diameter Increase (%)</a:t>
            </a:r>
          </a:p>
        </p:txBody>
      </p:sp>
      <p:pic>
        <p:nvPicPr>
          <p:cNvPr id="19" name="Picture 18">
            <a:extLst>
              <a:ext uri="{FF2B5EF4-FFF2-40B4-BE49-F238E27FC236}">
                <a16:creationId xmlns:a16="http://schemas.microsoft.com/office/drawing/2014/main" id="{264F34D4-39CB-2D90-665E-D5D640EC73D4}"/>
              </a:ext>
            </a:extLst>
          </p:cNvPr>
          <p:cNvPicPr>
            <a:picLocks noChangeAspect="1"/>
          </p:cNvPicPr>
          <p:nvPr/>
        </p:nvPicPr>
        <p:blipFill>
          <a:blip r:embed="rId3"/>
          <a:srcRect r="93901"/>
          <a:stretch/>
        </p:blipFill>
        <p:spPr>
          <a:xfrm>
            <a:off x="9207556" y="953587"/>
            <a:ext cx="1057002" cy="1835782"/>
          </a:xfrm>
          <a:prstGeom prst="rect">
            <a:avLst/>
          </a:prstGeom>
        </p:spPr>
      </p:pic>
      <p:pic>
        <p:nvPicPr>
          <p:cNvPr id="7" name="Picture 6">
            <a:extLst>
              <a:ext uri="{FF2B5EF4-FFF2-40B4-BE49-F238E27FC236}">
                <a16:creationId xmlns:a16="http://schemas.microsoft.com/office/drawing/2014/main" id="{6E24CC94-5E0C-830A-784F-7CA6D60B5056}"/>
              </a:ext>
            </a:extLst>
          </p:cNvPr>
          <p:cNvPicPr>
            <a:picLocks noChangeAspect="1"/>
          </p:cNvPicPr>
          <p:nvPr/>
        </p:nvPicPr>
        <p:blipFill>
          <a:blip r:embed="rId4"/>
          <a:stretch>
            <a:fillRect/>
          </a:stretch>
        </p:blipFill>
        <p:spPr>
          <a:xfrm>
            <a:off x="10227754" y="1017733"/>
            <a:ext cx="1609203" cy="1784565"/>
          </a:xfrm>
          <a:prstGeom prst="rect">
            <a:avLst/>
          </a:prstGeom>
        </p:spPr>
      </p:pic>
      <p:pic>
        <p:nvPicPr>
          <p:cNvPr id="10" name="Picture 9">
            <a:extLst>
              <a:ext uri="{FF2B5EF4-FFF2-40B4-BE49-F238E27FC236}">
                <a16:creationId xmlns:a16="http://schemas.microsoft.com/office/drawing/2014/main" id="{DB5A05E6-BDCA-EEBC-6628-DC1B209520AF}"/>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507252" y="2069959"/>
            <a:ext cx="7244861" cy="2813539"/>
          </a:xfrm>
          <a:prstGeom prst="rect">
            <a:avLst/>
          </a:prstGeom>
        </p:spPr>
      </p:pic>
    </p:spTree>
    <p:extLst>
      <p:ext uri="{BB962C8B-B14F-4D97-AF65-F5344CB8AC3E}">
        <p14:creationId xmlns:p14="http://schemas.microsoft.com/office/powerpoint/2010/main" val="28291672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83762D-D4F7-BF35-0247-61F05A4D598C}"/>
              </a:ext>
            </a:extLst>
          </p:cNvPr>
          <p:cNvSpPr>
            <a:spLocks noGrp="1"/>
          </p:cNvSpPr>
          <p:nvPr>
            <p:ph type="title"/>
          </p:nvPr>
        </p:nvSpPr>
        <p:spPr>
          <a:xfrm>
            <a:off x="511783" y="95681"/>
            <a:ext cx="11019570" cy="734356"/>
          </a:xfrm>
        </p:spPr>
        <p:txBody>
          <a:bodyPr/>
          <a:lstStyle/>
          <a:p>
            <a:r>
              <a:rPr lang="en-US" dirty="0"/>
              <a:t>Fracture net pressure</a:t>
            </a:r>
          </a:p>
        </p:txBody>
      </p:sp>
      <p:sp>
        <p:nvSpPr>
          <p:cNvPr id="4" name="Rectangle 3">
            <a:extLst>
              <a:ext uri="{FF2B5EF4-FFF2-40B4-BE49-F238E27FC236}">
                <a16:creationId xmlns:a16="http://schemas.microsoft.com/office/drawing/2014/main" id="{4E7A9349-6111-D3A8-9225-88ECDB3C15C1}"/>
              </a:ext>
            </a:extLst>
          </p:cNvPr>
          <p:cNvSpPr/>
          <p:nvPr/>
        </p:nvSpPr>
        <p:spPr>
          <a:xfrm>
            <a:off x="8093413" y="690665"/>
            <a:ext cx="3576172" cy="1393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5469B82F-DD4B-96A2-CF95-9F88FE3BE6CD}"/>
              </a:ext>
            </a:extLst>
          </p:cNvPr>
          <p:cNvGrpSpPr/>
          <p:nvPr/>
        </p:nvGrpSpPr>
        <p:grpSpPr>
          <a:xfrm>
            <a:off x="44352" y="2425931"/>
            <a:ext cx="10248487" cy="4176290"/>
            <a:chOff x="1264603" y="1816969"/>
            <a:chExt cx="10248487" cy="4176290"/>
          </a:xfrm>
        </p:grpSpPr>
        <p:cxnSp>
          <p:nvCxnSpPr>
            <p:cNvPr id="11" name="Straight Connector 10">
              <a:extLst>
                <a:ext uri="{FF2B5EF4-FFF2-40B4-BE49-F238E27FC236}">
                  <a16:creationId xmlns:a16="http://schemas.microsoft.com/office/drawing/2014/main" id="{31EB1F37-6771-5324-438F-E92731EE523E}"/>
                </a:ext>
              </a:extLst>
            </p:cNvPr>
            <p:cNvCxnSpPr>
              <a:cxnSpLocks/>
            </p:cNvCxnSpPr>
            <p:nvPr/>
          </p:nvCxnSpPr>
          <p:spPr>
            <a:xfrm flipV="1">
              <a:off x="1979994" y="5321103"/>
              <a:ext cx="8112034" cy="8866"/>
            </a:xfrm>
            <a:prstGeom prst="line">
              <a:avLst/>
            </a:prstGeom>
            <a:noFill/>
            <a:ln w="6350" cap="flat" cmpd="sng" algn="ctr">
              <a:solidFill>
                <a:srgbClr val="4472C4"/>
              </a:solidFill>
              <a:prstDash val="solid"/>
              <a:miter lim="800000"/>
            </a:ln>
            <a:effectLst/>
          </p:spPr>
        </p:cxnSp>
        <p:cxnSp>
          <p:nvCxnSpPr>
            <p:cNvPr id="18" name="Straight Connector 17">
              <a:extLst>
                <a:ext uri="{FF2B5EF4-FFF2-40B4-BE49-F238E27FC236}">
                  <a16:creationId xmlns:a16="http://schemas.microsoft.com/office/drawing/2014/main" id="{78B52EED-7B29-30E0-2D3D-6BF91B603317}"/>
                </a:ext>
              </a:extLst>
            </p:cNvPr>
            <p:cNvCxnSpPr>
              <a:cxnSpLocks/>
            </p:cNvCxnSpPr>
            <p:nvPr/>
          </p:nvCxnSpPr>
          <p:spPr>
            <a:xfrm flipV="1">
              <a:off x="1979994" y="5314679"/>
              <a:ext cx="7622889" cy="15290"/>
            </a:xfrm>
            <a:prstGeom prst="line">
              <a:avLst/>
            </a:prstGeom>
            <a:noFill/>
            <a:ln w="6350" cap="flat" cmpd="sng" algn="ctr">
              <a:solidFill>
                <a:srgbClr val="4472C4"/>
              </a:solidFill>
              <a:prstDash val="solid"/>
              <a:miter lim="800000"/>
            </a:ln>
            <a:effectLst/>
          </p:spPr>
        </p:cxnSp>
        <p:sp>
          <p:nvSpPr>
            <p:cNvPr id="20" name="Freeform: Shape 19">
              <a:extLst>
                <a:ext uri="{FF2B5EF4-FFF2-40B4-BE49-F238E27FC236}">
                  <a16:creationId xmlns:a16="http://schemas.microsoft.com/office/drawing/2014/main" id="{92033394-B488-1C77-96BA-FB830BAE60BD}"/>
                </a:ext>
              </a:extLst>
            </p:cNvPr>
            <p:cNvSpPr/>
            <p:nvPr/>
          </p:nvSpPr>
          <p:spPr>
            <a:xfrm>
              <a:off x="2130004" y="4433862"/>
              <a:ext cx="3038592" cy="874178"/>
            </a:xfrm>
            <a:custGeom>
              <a:avLst/>
              <a:gdLst>
                <a:gd name="connsiteX0" fmla="*/ 0 w 2536130"/>
                <a:gd name="connsiteY0" fmla="*/ 702351 h 771246"/>
                <a:gd name="connsiteX1" fmla="*/ 535577 w 2536130"/>
                <a:gd name="connsiteY1" fmla="*/ 637037 h 771246"/>
                <a:gd name="connsiteX2" fmla="*/ 809897 w 2536130"/>
                <a:gd name="connsiteY2" fmla="*/ 493345 h 771246"/>
                <a:gd name="connsiteX3" fmla="*/ 1058092 w 2536130"/>
                <a:gd name="connsiteY3" fmla="*/ 205962 h 771246"/>
                <a:gd name="connsiteX4" fmla="*/ 1214846 w 2536130"/>
                <a:gd name="connsiteY4" fmla="*/ 10019 h 771246"/>
                <a:gd name="connsiteX5" fmla="*/ 1515292 w 2536130"/>
                <a:gd name="connsiteY5" fmla="*/ 62271 h 771246"/>
                <a:gd name="connsiteX6" fmla="*/ 1658983 w 2536130"/>
                <a:gd name="connsiteY6" fmla="*/ 349654 h 771246"/>
                <a:gd name="connsiteX7" fmla="*/ 1841863 w 2536130"/>
                <a:gd name="connsiteY7" fmla="*/ 558659 h 771246"/>
                <a:gd name="connsiteX8" fmla="*/ 2194560 w 2536130"/>
                <a:gd name="connsiteY8" fmla="*/ 715414 h 771246"/>
                <a:gd name="connsiteX9" fmla="*/ 2521132 w 2536130"/>
                <a:gd name="connsiteY9" fmla="*/ 702351 h 771246"/>
                <a:gd name="connsiteX0" fmla="*/ 0 w 2536130"/>
                <a:gd name="connsiteY0" fmla="*/ 800266 h 869161"/>
                <a:gd name="connsiteX1" fmla="*/ 535577 w 2536130"/>
                <a:gd name="connsiteY1" fmla="*/ 734952 h 869161"/>
                <a:gd name="connsiteX2" fmla="*/ 809897 w 2536130"/>
                <a:gd name="connsiteY2" fmla="*/ 591260 h 869161"/>
                <a:gd name="connsiteX3" fmla="*/ 1058092 w 2536130"/>
                <a:gd name="connsiteY3" fmla="*/ 303877 h 869161"/>
                <a:gd name="connsiteX4" fmla="*/ 1298272 w 2536130"/>
                <a:gd name="connsiteY4" fmla="*/ 3431 h 869161"/>
                <a:gd name="connsiteX5" fmla="*/ 1515292 w 2536130"/>
                <a:gd name="connsiteY5" fmla="*/ 160186 h 869161"/>
                <a:gd name="connsiteX6" fmla="*/ 1658983 w 2536130"/>
                <a:gd name="connsiteY6" fmla="*/ 447569 h 869161"/>
                <a:gd name="connsiteX7" fmla="*/ 1841863 w 2536130"/>
                <a:gd name="connsiteY7" fmla="*/ 656574 h 869161"/>
                <a:gd name="connsiteX8" fmla="*/ 2194560 w 2536130"/>
                <a:gd name="connsiteY8" fmla="*/ 813329 h 869161"/>
                <a:gd name="connsiteX9" fmla="*/ 2521132 w 2536130"/>
                <a:gd name="connsiteY9" fmla="*/ 800266 h 869161"/>
                <a:gd name="connsiteX0" fmla="*/ 0 w 2536130"/>
                <a:gd name="connsiteY0" fmla="*/ 796852 h 865747"/>
                <a:gd name="connsiteX1" fmla="*/ 535577 w 2536130"/>
                <a:gd name="connsiteY1" fmla="*/ 731538 h 865747"/>
                <a:gd name="connsiteX2" fmla="*/ 809897 w 2536130"/>
                <a:gd name="connsiteY2" fmla="*/ 587846 h 865747"/>
                <a:gd name="connsiteX3" fmla="*/ 1058092 w 2536130"/>
                <a:gd name="connsiteY3" fmla="*/ 300463 h 865747"/>
                <a:gd name="connsiteX4" fmla="*/ 1298272 w 2536130"/>
                <a:gd name="connsiteY4" fmla="*/ 17 h 865747"/>
                <a:gd name="connsiteX5" fmla="*/ 1557005 w 2536130"/>
                <a:gd name="connsiteY5" fmla="*/ 287400 h 865747"/>
                <a:gd name="connsiteX6" fmla="*/ 1658983 w 2536130"/>
                <a:gd name="connsiteY6" fmla="*/ 444155 h 865747"/>
                <a:gd name="connsiteX7" fmla="*/ 1841863 w 2536130"/>
                <a:gd name="connsiteY7" fmla="*/ 653160 h 865747"/>
                <a:gd name="connsiteX8" fmla="*/ 2194560 w 2536130"/>
                <a:gd name="connsiteY8" fmla="*/ 809915 h 865747"/>
                <a:gd name="connsiteX9" fmla="*/ 2521132 w 2536130"/>
                <a:gd name="connsiteY9" fmla="*/ 796852 h 865747"/>
                <a:gd name="connsiteX0" fmla="*/ 0 w 2536130"/>
                <a:gd name="connsiteY0" fmla="*/ 796854 h 865749"/>
                <a:gd name="connsiteX1" fmla="*/ 535577 w 2536130"/>
                <a:gd name="connsiteY1" fmla="*/ 731540 h 865749"/>
                <a:gd name="connsiteX2" fmla="*/ 809897 w 2536130"/>
                <a:gd name="connsiteY2" fmla="*/ 587848 h 865749"/>
                <a:gd name="connsiteX3" fmla="*/ 1058092 w 2536130"/>
                <a:gd name="connsiteY3" fmla="*/ 300465 h 865749"/>
                <a:gd name="connsiteX4" fmla="*/ 1298272 w 2536130"/>
                <a:gd name="connsiteY4" fmla="*/ 19 h 865749"/>
                <a:gd name="connsiteX5" fmla="*/ 1557005 w 2536130"/>
                <a:gd name="connsiteY5" fmla="*/ 287402 h 865749"/>
                <a:gd name="connsiteX6" fmla="*/ 1841863 w 2536130"/>
                <a:gd name="connsiteY6" fmla="*/ 653162 h 865749"/>
                <a:gd name="connsiteX7" fmla="*/ 2194560 w 2536130"/>
                <a:gd name="connsiteY7" fmla="*/ 809917 h 865749"/>
                <a:gd name="connsiteX8" fmla="*/ 2521132 w 2536130"/>
                <a:gd name="connsiteY8" fmla="*/ 796854 h 865749"/>
                <a:gd name="connsiteX0" fmla="*/ 0 w 2536130"/>
                <a:gd name="connsiteY0" fmla="*/ 1084226 h 1153121"/>
                <a:gd name="connsiteX1" fmla="*/ 535577 w 2536130"/>
                <a:gd name="connsiteY1" fmla="*/ 1018912 h 1153121"/>
                <a:gd name="connsiteX2" fmla="*/ 809897 w 2536130"/>
                <a:gd name="connsiteY2" fmla="*/ 875220 h 1153121"/>
                <a:gd name="connsiteX3" fmla="*/ 1058092 w 2536130"/>
                <a:gd name="connsiteY3" fmla="*/ 587837 h 1153121"/>
                <a:gd name="connsiteX4" fmla="*/ 1314958 w 2536130"/>
                <a:gd name="connsiteY4" fmla="*/ 8 h 1153121"/>
                <a:gd name="connsiteX5" fmla="*/ 1557005 w 2536130"/>
                <a:gd name="connsiteY5" fmla="*/ 574774 h 1153121"/>
                <a:gd name="connsiteX6" fmla="*/ 1841863 w 2536130"/>
                <a:gd name="connsiteY6" fmla="*/ 940534 h 1153121"/>
                <a:gd name="connsiteX7" fmla="*/ 2194560 w 2536130"/>
                <a:gd name="connsiteY7" fmla="*/ 1097289 h 1153121"/>
                <a:gd name="connsiteX8" fmla="*/ 2521132 w 2536130"/>
                <a:gd name="connsiteY8" fmla="*/ 1084226 h 1153121"/>
                <a:gd name="connsiteX0" fmla="*/ 0 w 2576309"/>
                <a:gd name="connsiteY0" fmla="*/ 1084226 h 1181057"/>
                <a:gd name="connsiteX1" fmla="*/ 535577 w 2576309"/>
                <a:gd name="connsiteY1" fmla="*/ 1018912 h 1181057"/>
                <a:gd name="connsiteX2" fmla="*/ 809897 w 2576309"/>
                <a:gd name="connsiteY2" fmla="*/ 875220 h 1181057"/>
                <a:gd name="connsiteX3" fmla="*/ 1058092 w 2576309"/>
                <a:gd name="connsiteY3" fmla="*/ 587837 h 1181057"/>
                <a:gd name="connsiteX4" fmla="*/ 1314958 w 2576309"/>
                <a:gd name="connsiteY4" fmla="*/ 8 h 1181057"/>
                <a:gd name="connsiteX5" fmla="*/ 1557005 w 2576309"/>
                <a:gd name="connsiteY5" fmla="*/ 574774 h 1181057"/>
                <a:gd name="connsiteX6" fmla="*/ 1841863 w 2576309"/>
                <a:gd name="connsiteY6" fmla="*/ 940534 h 1181057"/>
                <a:gd name="connsiteX7" fmla="*/ 2194560 w 2576309"/>
                <a:gd name="connsiteY7" fmla="*/ 1097289 h 1181057"/>
                <a:gd name="connsiteX8" fmla="*/ 2562845 w 2576309"/>
                <a:gd name="connsiteY8" fmla="*/ 1123415 h 1181057"/>
                <a:gd name="connsiteX0" fmla="*/ 0 w 2576309"/>
                <a:gd name="connsiteY0" fmla="*/ 1084226 h 1181057"/>
                <a:gd name="connsiteX1" fmla="*/ 368726 w 2576309"/>
                <a:gd name="connsiteY1" fmla="*/ 1045038 h 1181057"/>
                <a:gd name="connsiteX2" fmla="*/ 809897 w 2576309"/>
                <a:gd name="connsiteY2" fmla="*/ 875220 h 1181057"/>
                <a:gd name="connsiteX3" fmla="*/ 1058092 w 2576309"/>
                <a:gd name="connsiteY3" fmla="*/ 587837 h 1181057"/>
                <a:gd name="connsiteX4" fmla="*/ 1314958 w 2576309"/>
                <a:gd name="connsiteY4" fmla="*/ 8 h 1181057"/>
                <a:gd name="connsiteX5" fmla="*/ 1557005 w 2576309"/>
                <a:gd name="connsiteY5" fmla="*/ 574774 h 1181057"/>
                <a:gd name="connsiteX6" fmla="*/ 1841863 w 2576309"/>
                <a:gd name="connsiteY6" fmla="*/ 940534 h 1181057"/>
                <a:gd name="connsiteX7" fmla="*/ 2194560 w 2576309"/>
                <a:gd name="connsiteY7" fmla="*/ 1097289 h 1181057"/>
                <a:gd name="connsiteX8" fmla="*/ 2562845 w 2576309"/>
                <a:gd name="connsiteY8" fmla="*/ 1123415 h 118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6309" h="1181057">
                  <a:moveTo>
                    <a:pt x="0" y="1084226"/>
                  </a:moveTo>
                  <a:cubicBezTo>
                    <a:pt x="200297" y="1068986"/>
                    <a:pt x="233743" y="1079872"/>
                    <a:pt x="368726" y="1045038"/>
                  </a:cubicBezTo>
                  <a:cubicBezTo>
                    <a:pt x="503709" y="1010204"/>
                    <a:pt x="695003" y="951420"/>
                    <a:pt x="809897" y="875220"/>
                  </a:cubicBezTo>
                  <a:cubicBezTo>
                    <a:pt x="924791" y="799020"/>
                    <a:pt x="973915" y="733706"/>
                    <a:pt x="1058092" y="587837"/>
                  </a:cubicBezTo>
                  <a:cubicBezTo>
                    <a:pt x="1142269" y="441968"/>
                    <a:pt x="1231806" y="2185"/>
                    <a:pt x="1314958" y="8"/>
                  </a:cubicBezTo>
                  <a:cubicBezTo>
                    <a:pt x="1398110" y="-2169"/>
                    <a:pt x="1469188" y="418020"/>
                    <a:pt x="1557005" y="574774"/>
                  </a:cubicBezTo>
                  <a:cubicBezTo>
                    <a:pt x="1644822" y="731528"/>
                    <a:pt x="1735604" y="853448"/>
                    <a:pt x="1841863" y="940534"/>
                  </a:cubicBezTo>
                  <a:cubicBezTo>
                    <a:pt x="1931126" y="1001494"/>
                    <a:pt x="2081349" y="1073340"/>
                    <a:pt x="2194560" y="1097289"/>
                  </a:cubicBezTo>
                  <a:cubicBezTo>
                    <a:pt x="2307771" y="1121238"/>
                    <a:pt x="2647753" y="1256221"/>
                    <a:pt x="2562845" y="1123415"/>
                  </a:cubicBezTo>
                </a:path>
              </a:pathLst>
            </a:custGeom>
            <a:noFill/>
            <a:ln w="254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Freeform: Shape 21">
              <a:extLst>
                <a:ext uri="{FF2B5EF4-FFF2-40B4-BE49-F238E27FC236}">
                  <a16:creationId xmlns:a16="http://schemas.microsoft.com/office/drawing/2014/main" id="{BFBF7A40-37BF-AB88-ADE7-497E632707F8}"/>
                </a:ext>
              </a:extLst>
            </p:cNvPr>
            <p:cNvSpPr/>
            <p:nvPr/>
          </p:nvSpPr>
          <p:spPr>
            <a:xfrm>
              <a:off x="3232029" y="4446925"/>
              <a:ext cx="3038592" cy="874178"/>
            </a:xfrm>
            <a:custGeom>
              <a:avLst/>
              <a:gdLst>
                <a:gd name="connsiteX0" fmla="*/ 0 w 2536130"/>
                <a:gd name="connsiteY0" fmla="*/ 702351 h 771246"/>
                <a:gd name="connsiteX1" fmla="*/ 535577 w 2536130"/>
                <a:gd name="connsiteY1" fmla="*/ 637037 h 771246"/>
                <a:gd name="connsiteX2" fmla="*/ 809897 w 2536130"/>
                <a:gd name="connsiteY2" fmla="*/ 493345 h 771246"/>
                <a:gd name="connsiteX3" fmla="*/ 1058092 w 2536130"/>
                <a:gd name="connsiteY3" fmla="*/ 205962 h 771246"/>
                <a:gd name="connsiteX4" fmla="*/ 1214846 w 2536130"/>
                <a:gd name="connsiteY4" fmla="*/ 10019 h 771246"/>
                <a:gd name="connsiteX5" fmla="*/ 1515292 w 2536130"/>
                <a:gd name="connsiteY5" fmla="*/ 62271 h 771246"/>
                <a:gd name="connsiteX6" fmla="*/ 1658983 w 2536130"/>
                <a:gd name="connsiteY6" fmla="*/ 349654 h 771246"/>
                <a:gd name="connsiteX7" fmla="*/ 1841863 w 2536130"/>
                <a:gd name="connsiteY7" fmla="*/ 558659 h 771246"/>
                <a:gd name="connsiteX8" fmla="*/ 2194560 w 2536130"/>
                <a:gd name="connsiteY8" fmla="*/ 715414 h 771246"/>
                <a:gd name="connsiteX9" fmla="*/ 2521132 w 2536130"/>
                <a:gd name="connsiteY9" fmla="*/ 702351 h 771246"/>
                <a:gd name="connsiteX0" fmla="*/ 0 w 2536130"/>
                <a:gd name="connsiteY0" fmla="*/ 800266 h 869161"/>
                <a:gd name="connsiteX1" fmla="*/ 535577 w 2536130"/>
                <a:gd name="connsiteY1" fmla="*/ 734952 h 869161"/>
                <a:gd name="connsiteX2" fmla="*/ 809897 w 2536130"/>
                <a:gd name="connsiteY2" fmla="*/ 591260 h 869161"/>
                <a:gd name="connsiteX3" fmla="*/ 1058092 w 2536130"/>
                <a:gd name="connsiteY3" fmla="*/ 303877 h 869161"/>
                <a:gd name="connsiteX4" fmla="*/ 1298272 w 2536130"/>
                <a:gd name="connsiteY4" fmla="*/ 3431 h 869161"/>
                <a:gd name="connsiteX5" fmla="*/ 1515292 w 2536130"/>
                <a:gd name="connsiteY5" fmla="*/ 160186 h 869161"/>
                <a:gd name="connsiteX6" fmla="*/ 1658983 w 2536130"/>
                <a:gd name="connsiteY6" fmla="*/ 447569 h 869161"/>
                <a:gd name="connsiteX7" fmla="*/ 1841863 w 2536130"/>
                <a:gd name="connsiteY7" fmla="*/ 656574 h 869161"/>
                <a:gd name="connsiteX8" fmla="*/ 2194560 w 2536130"/>
                <a:gd name="connsiteY8" fmla="*/ 813329 h 869161"/>
                <a:gd name="connsiteX9" fmla="*/ 2521132 w 2536130"/>
                <a:gd name="connsiteY9" fmla="*/ 800266 h 869161"/>
                <a:gd name="connsiteX0" fmla="*/ 0 w 2536130"/>
                <a:gd name="connsiteY0" fmla="*/ 796852 h 865747"/>
                <a:gd name="connsiteX1" fmla="*/ 535577 w 2536130"/>
                <a:gd name="connsiteY1" fmla="*/ 731538 h 865747"/>
                <a:gd name="connsiteX2" fmla="*/ 809897 w 2536130"/>
                <a:gd name="connsiteY2" fmla="*/ 587846 h 865747"/>
                <a:gd name="connsiteX3" fmla="*/ 1058092 w 2536130"/>
                <a:gd name="connsiteY3" fmla="*/ 300463 h 865747"/>
                <a:gd name="connsiteX4" fmla="*/ 1298272 w 2536130"/>
                <a:gd name="connsiteY4" fmla="*/ 17 h 865747"/>
                <a:gd name="connsiteX5" fmla="*/ 1557005 w 2536130"/>
                <a:gd name="connsiteY5" fmla="*/ 287400 h 865747"/>
                <a:gd name="connsiteX6" fmla="*/ 1658983 w 2536130"/>
                <a:gd name="connsiteY6" fmla="*/ 444155 h 865747"/>
                <a:gd name="connsiteX7" fmla="*/ 1841863 w 2536130"/>
                <a:gd name="connsiteY7" fmla="*/ 653160 h 865747"/>
                <a:gd name="connsiteX8" fmla="*/ 2194560 w 2536130"/>
                <a:gd name="connsiteY8" fmla="*/ 809915 h 865747"/>
                <a:gd name="connsiteX9" fmla="*/ 2521132 w 2536130"/>
                <a:gd name="connsiteY9" fmla="*/ 796852 h 865747"/>
                <a:gd name="connsiteX0" fmla="*/ 0 w 2536130"/>
                <a:gd name="connsiteY0" fmla="*/ 796854 h 865749"/>
                <a:gd name="connsiteX1" fmla="*/ 535577 w 2536130"/>
                <a:gd name="connsiteY1" fmla="*/ 731540 h 865749"/>
                <a:gd name="connsiteX2" fmla="*/ 809897 w 2536130"/>
                <a:gd name="connsiteY2" fmla="*/ 587848 h 865749"/>
                <a:gd name="connsiteX3" fmla="*/ 1058092 w 2536130"/>
                <a:gd name="connsiteY3" fmla="*/ 300465 h 865749"/>
                <a:gd name="connsiteX4" fmla="*/ 1298272 w 2536130"/>
                <a:gd name="connsiteY4" fmla="*/ 19 h 865749"/>
                <a:gd name="connsiteX5" fmla="*/ 1557005 w 2536130"/>
                <a:gd name="connsiteY5" fmla="*/ 287402 h 865749"/>
                <a:gd name="connsiteX6" fmla="*/ 1841863 w 2536130"/>
                <a:gd name="connsiteY6" fmla="*/ 653162 h 865749"/>
                <a:gd name="connsiteX7" fmla="*/ 2194560 w 2536130"/>
                <a:gd name="connsiteY7" fmla="*/ 809917 h 865749"/>
                <a:gd name="connsiteX8" fmla="*/ 2521132 w 2536130"/>
                <a:gd name="connsiteY8" fmla="*/ 796854 h 865749"/>
                <a:gd name="connsiteX0" fmla="*/ 0 w 2536130"/>
                <a:gd name="connsiteY0" fmla="*/ 1084226 h 1153121"/>
                <a:gd name="connsiteX1" fmla="*/ 535577 w 2536130"/>
                <a:gd name="connsiteY1" fmla="*/ 1018912 h 1153121"/>
                <a:gd name="connsiteX2" fmla="*/ 809897 w 2536130"/>
                <a:gd name="connsiteY2" fmla="*/ 875220 h 1153121"/>
                <a:gd name="connsiteX3" fmla="*/ 1058092 w 2536130"/>
                <a:gd name="connsiteY3" fmla="*/ 587837 h 1153121"/>
                <a:gd name="connsiteX4" fmla="*/ 1314958 w 2536130"/>
                <a:gd name="connsiteY4" fmla="*/ 8 h 1153121"/>
                <a:gd name="connsiteX5" fmla="*/ 1557005 w 2536130"/>
                <a:gd name="connsiteY5" fmla="*/ 574774 h 1153121"/>
                <a:gd name="connsiteX6" fmla="*/ 1841863 w 2536130"/>
                <a:gd name="connsiteY6" fmla="*/ 940534 h 1153121"/>
                <a:gd name="connsiteX7" fmla="*/ 2194560 w 2536130"/>
                <a:gd name="connsiteY7" fmla="*/ 1097289 h 1153121"/>
                <a:gd name="connsiteX8" fmla="*/ 2521132 w 2536130"/>
                <a:gd name="connsiteY8" fmla="*/ 1084226 h 1153121"/>
                <a:gd name="connsiteX0" fmla="*/ 0 w 2576309"/>
                <a:gd name="connsiteY0" fmla="*/ 1084226 h 1181057"/>
                <a:gd name="connsiteX1" fmla="*/ 535577 w 2576309"/>
                <a:gd name="connsiteY1" fmla="*/ 1018912 h 1181057"/>
                <a:gd name="connsiteX2" fmla="*/ 809897 w 2576309"/>
                <a:gd name="connsiteY2" fmla="*/ 875220 h 1181057"/>
                <a:gd name="connsiteX3" fmla="*/ 1058092 w 2576309"/>
                <a:gd name="connsiteY3" fmla="*/ 587837 h 1181057"/>
                <a:gd name="connsiteX4" fmla="*/ 1314958 w 2576309"/>
                <a:gd name="connsiteY4" fmla="*/ 8 h 1181057"/>
                <a:gd name="connsiteX5" fmla="*/ 1557005 w 2576309"/>
                <a:gd name="connsiteY5" fmla="*/ 574774 h 1181057"/>
                <a:gd name="connsiteX6" fmla="*/ 1841863 w 2576309"/>
                <a:gd name="connsiteY6" fmla="*/ 940534 h 1181057"/>
                <a:gd name="connsiteX7" fmla="*/ 2194560 w 2576309"/>
                <a:gd name="connsiteY7" fmla="*/ 1097289 h 1181057"/>
                <a:gd name="connsiteX8" fmla="*/ 2562845 w 2576309"/>
                <a:gd name="connsiteY8" fmla="*/ 1123415 h 1181057"/>
                <a:gd name="connsiteX0" fmla="*/ 0 w 2576309"/>
                <a:gd name="connsiteY0" fmla="*/ 1084226 h 1181057"/>
                <a:gd name="connsiteX1" fmla="*/ 368726 w 2576309"/>
                <a:gd name="connsiteY1" fmla="*/ 1045038 h 1181057"/>
                <a:gd name="connsiteX2" fmla="*/ 809897 w 2576309"/>
                <a:gd name="connsiteY2" fmla="*/ 875220 h 1181057"/>
                <a:gd name="connsiteX3" fmla="*/ 1058092 w 2576309"/>
                <a:gd name="connsiteY3" fmla="*/ 587837 h 1181057"/>
                <a:gd name="connsiteX4" fmla="*/ 1314958 w 2576309"/>
                <a:gd name="connsiteY4" fmla="*/ 8 h 1181057"/>
                <a:gd name="connsiteX5" fmla="*/ 1557005 w 2576309"/>
                <a:gd name="connsiteY5" fmla="*/ 574774 h 1181057"/>
                <a:gd name="connsiteX6" fmla="*/ 1841863 w 2576309"/>
                <a:gd name="connsiteY6" fmla="*/ 940534 h 1181057"/>
                <a:gd name="connsiteX7" fmla="*/ 2194560 w 2576309"/>
                <a:gd name="connsiteY7" fmla="*/ 1097289 h 1181057"/>
                <a:gd name="connsiteX8" fmla="*/ 2562845 w 2576309"/>
                <a:gd name="connsiteY8" fmla="*/ 1123415 h 118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6309" h="1181057">
                  <a:moveTo>
                    <a:pt x="0" y="1084226"/>
                  </a:moveTo>
                  <a:cubicBezTo>
                    <a:pt x="200297" y="1068986"/>
                    <a:pt x="233743" y="1079872"/>
                    <a:pt x="368726" y="1045038"/>
                  </a:cubicBezTo>
                  <a:cubicBezTo>
                    <a:pt x="503709" y="1010204"/>
                    <a:pt x="695003" y="951420"/>
                    <a:pt x="809897" y="875220"/>
                  </a:cubicBezTo>
                  <a:cubicBezTo>
                    <a:pt x="924791" y="799020"/>
                    <a:pt x="973915" y="733706"/>
                    <a:pt x="1058092" y="587837"/>
                  </a:cubicBezTo>
                  <a:cubicBezTo>
                    <a:pt x="1142269" y="441968"/>
                    <a:pt x="1231806" y="2185"/>
                    <a:pt x="1314958" y="8"/>
                  </a:cubicBezTo>
                  <a:cubicBezTo>
                    <a:pt x="1398110" y="-2169"/>
                    <a:pt x="1469188" y="418020"/>
                    <a:pt x="1557005" y="574774"/>
                  </a:cubicBezTo>
                  <a:cubicBezTo>
                    <a:pt x="1644822" y="731528"/>
                    <a:pt x="1735604" y="853448"/>
                    <a:pt x="1841863" y="940534"/>
                  </a:cubicBezTo>
                  <a:cubicBezTo>
                    <a:pt x="1931126" y="1001494"/>
                    <a:pt x="2081349" y="1073340"/>
                    <a:pt x="2194560" y="1097289"/>
                  </a:cubicBezTo>
                  <a:cubicBezTo>
                    <a:pt x="2307771" y="1121238"/>
                    <a:pt x="2647753" y="1256221"/>
                    <a:pt x="2562845" y="1123415"/>
                  </a:cubicBezTo>
                </a:path>
              </a:pathLst>
            </a:custGeom>
            <a:noFill/>
            <a:ln w="254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Freeform: Shape 22">
              <a:extLst>
                <a:ext uri="{FF2B5EF4-FFF2-40B4-BE49-F238E27FC236}">
                  <a16:creationId xmlns:a16="http://schemas.microsoft.com/office/drawing/2014/main" id="{3982EE0C-27BB-D467-9A73-F26B6BBDF857}"/>
                </a:ext>
              </a:extLst>
            </p:cNvPr>
            <p:cNvSpPr/>
            <p:nvPr/>
          </p:nvSpPr>
          <p:spPr>
            <a:xfrm>
              <a:off x="4324213" y="4433862"/>
              <a:ext cx="3038592" cy="874178"/>
            </a:xfrm>
            <a:custGeom>
              <a:avLst/>
              <a:gdLst>
                <a:gd name="connsiteX0" fmla="*/ 0 w 2536130"/>
                <a:gd name="connsiteY0" fmla="*/ 702351 h 771246"/>
                <a:gd name="connsiteX1" fmla="*/ 535577 w 2536130"/>
                <a:gd name="connsiteY1" fmla="*/ 637037 h 771246"/>
                <a:gd name="connsiteX2" fmla="*/ 809897 w 2536130"/>
                <a:gd name="connsiteY2" fmla="*/ 493345 h 771246"/>
                <a:gd name="connsiteX3" fmla="*/ 1058092 w 2536130"/>
                <a:gd name="connsiteY3" fmla="*/ 205962 h 771246"/>
                <a:gd name="connsiteX4" fmla="*/ 1214846 w 2536130"/>
                <a:gd name="connsiteY4" fmla="*/ 10019 h 771246"/>
                <a:gd name="connsiteX5" fmla="*/ 1515292 w 2536130"/>
                <a:gd name="connsiteY5" fmla="*/ 62271 h 771246"/>
                <a:gd name="connsiteX6" fmla="*/ 1658983 w 2536130"/>
                <a:gd name="connsiteY6" fmla="*/ 349654 h 771246"/>
                <a:gd name="connsiteX7" fmla="*/ 1841863 w 2536130"/>
                <a:gd name="connsiteY7" fmla="*/ 558659 h 771246"/>
                <a:gd name="connsiteX8" fmla="*/ 2194560 w 2536130"/>
                <a:gd name="connsiteY8" fmla="*/ 715414 h 771246"/>
                <a:gd name="connsiteX9" fmla="*/ 2521132 w 2536130"/>
                <a:gd name="connsiteY9" fmla="*/ 702351 h 771246"/>
                <a:gd name="connsiteX0" fmla="*/ 0 w 2536130"/>
                <a:gd name="connsiteY0" fmla="*/ 800266 h 869161"/>
                <a:gd name="connsiteX1" fmla="*/ 535577 w 2536130"/>
                <a:gd name="connsiteY1" fmla="*/ 734952 h 869161"/>
                <a:gd name="connsiteX2" fmla="*/ 809897 w 2536130"/>
                <a:gd name="connsiteY2" fmla="*/ 591260 h 869161"/>
                <a:gd name="connsiteX3" fmla="*/ 1058092 w 2536130"/>
                <a:gd name="connsiteY3" fmla="*/ 303877 h 869161"/>
                <a:gd name="connsiteX4" fmla="*/ 1298272 w 2536130"/>
                <a:gd name="connsiteY4" fmla="*/ 3431 h 869161"/>
                <a:gd name="connsiteX5" fmla="*/ 1515292 w 2536130"/>
                <a:gd name="connsiteY5" fmla="*/ 160186 h 869161"/>
                <a:gd name="connsiteX6" fmla="*/ 1658983 w 2536130"/>
                <a:gd name="connsiteY6" fmla="*/ 447569 h 869161"/>
                <a:gd name="connsiteX7" fmla="*/ 1841863 w 2536130"/>
                <a:gd name="connsiteY7" fmla="*/ 656574 h 869161"/>
                <a:gd name="connsiteX8" fmla="*/ 2194560 w 2536130"/>
                <a:gd name="connsiteY8" fmla="*/ 813329 h 869161"/>
                <a:gd name="connsiteX9" fmla="*/ 2521132 w 2536130"/>
                <a:gd name="connsiteY9" fmla="*/ 800266 h 869161"/>
                <a:gd name="connsiteX0" fmla="*/ 0 w 2536130"/>
                <a:gd name="connsiteY0" fmla="*/ 796852 h 865747"/>
                <a:gd name="connsiteX1" fmla="*/ 535577 w 2536130"/>
                <a:gd name="connsiteY1" fmla="*/ 731538 h 865747"/>
                <a:gd name="connsiteX2" fmla="*/ 809897 w 2536130"/>
                <a:gd name="connsiteY2" fmla="*/ 587846 h 865747"/>
                <a:gd name="connsiteX3" fmla="*/ 1058092 w 2536130"/>
                <a:gd name="connsiteY3" fmla="*/ 300463 h 865747"/>
                <a:gd name="connsiteX4" fmla="*/ 1298272 w 2536130"/>
                <a:gd name="connsiteY4" fmla="*/ 17 h 865747"/>
                <a:gd name="connsiteX5" fmla="*/ 1557005 w 2536130"/>
                <a:gd name="connsiteY5" fmla="*/ 287400 h 865747"/>
                <a:gd name="connsiteX6" fmla="*/ 1658983 w 2536130"/>
                <a:gd name="connsiteY6" fmla="*/ 444155 h 865747"/>
                <a:gd name="connsiteX7" fmla="*/ 1841863 w 2536130"/>
                <a:gd name="connsiteY7" fmla="*/ 653160 h 865747"/>
                <a:gd name="connsiteX8" fmla="*/ 2194560 w 2536130"/>
                <a:gd name="connsiteY8" fmla="*/ 809915 h 865747"/>
                <a:gd name="connsiteX9" fmla="*/ 2521132 w 2536130"/>
                <a:gd name="connsiteY9" fmla="*/ 796852 h 865747"/>
                <a:gd name="connsiteX0" fmla="*/ 0 w 2536130"/>
                <a:gd name="connsiteY0" fmla="*/ 796854 h 865749"/>
                <a:gd name="connsiteX1" fmla="*/ 535577 w 2536130"/>
                <a:gd name="connsiteY1" fmla="*/ 731540 h 865749"/>
                <a:gd name="connsiteX2" fmla="*/ 809897 w 2536130"/>
                <a:gd name="connsiteY2" fmla="*/ 587848 h 865749"/>
                <a:gd name="connsiteX3" fmla="*/ 1058092 w 2536130"/>
                <a:gd name="connsiteY3" fmla="*/ 300465 h 865749"/>
                <a:gd name="connsiteX4" fmla="*/ 1298272 w 2536130"/>
                <a:gd name="connsiteY4" fmla="*/ 19 h 865749"/>
                <a:gd name="connsiteX5" fmla="*/ 1557005 w 2536130"/>
                <a:gd name="connsiteY5" fmla="*/ 287402 h 865749"/>
                <a:gd name="connsiteX6" fmla="*/ 1841863 w 2536130"/>
                <a:gd name="connsiteY6" fmla="*/ 653162 h 865749"/>
                <a:gd name="connsiteX7" fmla="*/ 2194560 w 2536130"/>
                <a:gd name="connsiteY7" fmla="*/ 809917 h 865749"/>
                <a:gd name="connsiteX8" fmla="*/ 2521132 w 2536130"/>
                <a:gd name="connsiteY8" fmla="*/ 796854 h 865749"/>
                <a:gd name="connsiteX0" fmla="*/ 0 w 2536130"/>
                <a:gd name="connsiteY0" fmla="*/ 1084226 h 1153121"/>
                <a:gd name="connsiteX1" fmla="*/ 535577 w 2536130"/>
                <a:gd name="connsiteY1" fmla="*/ 1018912 h 1153121"/>
                <a:gd name="connsiteX2" fmla="*/ 809897 w 2536130"/>
                <a:gd name="connsiteY2" fmla="*/ 875220 h 1153121"/>
                <a:gd name="connsiteX3" fmla="*/ 1058092 w 2536130"/>
                <a:gd name="connsiteY3" fmla="*/ 587837 h 1153121"/>
                <a:gd name="connsiteX4" fmla="*/ 1314958 w 2536130"/>
                <a:gd name="connsiteY4" fmla="*/ 8 h 1153121"/>
                <a:gd name="connsiteX5" fmla="*/ 1557005 w 2536130"/>
                <a:gd name="connsiteY5" fmla="*/ 574774 h 1153121"/>
                <a:gd name="connsiteX6" fmla="*/ 1841863 w 2536130"/>
                <a:gd name="connsiteY6" fmla="*/ 940534 h 1153121"/>
                <a:gd name="connsiteX7" fmla="*/ 2194560 w 2536130"/>
                <a:gd name="connsiteY7" fmla="*/ 1097289 h 1153121"/>
                <a:gd name="connsiteX8" fmla="*/ 2521132 w 2536130"/>
                <a:gd name="connsiteY8" fmla="*/ 1084226 h 1153121"/>
                <a:gd name="connsiteX0" fmla="*/ 0 w 2576309"/>
                <a:gd name="connsiteY0" fmla="*/ 1084226 h 1181057"/>
                <a:gd name="connsiteX1" fmla="*/ 535577 w 2576309"/>
                <a:gd name="connsiteY1" fmla="*/ 1018912 h 1181057"/>
                <a:gd name="connsiteX2" fmla="*/ 809897 w 2576309"/>
                <a:gd name="connsiteY2" fmla="*/ 875220 h 1181057"/>
                <a:gd name="connsiteX3" fmla="*/ 1058092 w 2576309"/>
                <a:gd name="connsiteY3" fmla="*/ 587837 h 1181057"/>
                <a:gd name="connsiteX4" fmla="*/ 1314958 w 2576309"/>
                <a:gd name="connsiteY4" fmla="*/ 8 h 1181057"/>
                <a:gd name="connsiteX5" fmla="*/ 1557005 w 2576309"/>
                <a:gd name="connsiteY5" fmla="*/ 574774 h 1181057"/>
                <a:gd name="connsiteX6" fmla="*/ 1841863 w 2576309"/>
                <a:gd name="connsiteY6" fmla="*/ 940534 h 1181057"/>
                <a:gd name="connsiteX7" fmla="*/ 2194560 w 2576309"/>
                <a:gd name="connsiteY7" fmla="*/ 1097289 h 1181057"/>
                <a:gd name="connsiteX8" fmla="*/ 2562845 w 2576309"/>
                <a:gd name="connsiteY8" fmla="*/ 1123415 h 1181057"/>
                <a:gd name="connsiteX0" fmla="*/ 0 w 2576309"/>
                <a:gd name="connsiteY0" fmla="*/ 1084226 h 1181057"/>
                <a:gd name="connsiteX1" fmla="*/ 368726 w 2576309"/>
                <a:gd name="connsiteY1" fmla="*/ 1045038 h 1181057"/>
                <a:gd name="connsiteX2" fmla="*/ 809897 w 2576309"/>
                <a:gd name="connsiteY2" fmla="*/ 875220 h 1181057"/>
                <a:gd name="connsiteX3" fmla="*/ 1058092 w 2576309"/>
                <a:gd name="connsiteY3" fmla="*/ 587837 h 1181057"/>
                <a:gd name="connsiteX4" fmla="*/ 1314958 w 2576309"/>
                <a:gd name="connsiteY4" fmla="*/ 8 h 1181057"/>
                <a:gd name="connsiteX5" fmla="*/ 1557005 w 2576309"/>
                <a:gd name="connsiteY5" fmla="*/ 574774 h 1181057"/>
                <a:gd name="connsiteX6" fmla="*/ 1841863 w 2576309"/>
                <a:gd name="connsiteY6" fmla="*/ 940534 h 1181057"/>
                <a:gd name="connsiteX7" fmla="*/ 2194560 w 2576309"/>
                <a:gd name="connsiteY7" fmla="*/ 1097289 h 1181057"/>
                <a:gd name="connsiteX8" fmla="*/ 2562845 w 2576309"/>
                <a:gd name="connsiteY8" fmla="*/ 1123415 h 118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6309" h="1181057">
                  <a:moveTo>
                    <a:pt x="0" y="1084226"/>
                  </a:moveTo>
                  <a:cubicBezTo>
                    <a:pt x="200297" y="1068986"/>
                    <a:pt x="233743" y="1079872"/>
                    <a:pt x="368726" y="1045038"/>
                  </a:cubicBezTo>
                  <a:cubicBezTo>
                    <a:pt x="503709" y="1010204"/>
                    <a:pt x="695003" y="951420"/>
                    <a:pt x="809897" y="875220"/>
                  </a:cubicBezTo>
                  <a:cubicBezTo>
                    <a:pt x="924791" y="799020"/>
                    <a:pt x="973915" y="733706"/>
                    <a:pt x="1058092" y="587837"/>
                  </a:cubicBezTo>
                  <a:cubicBezTo>
                    <a:pt x="1142269" y="441968"/>
                    <a:pt x="1231806" y="2185"/>
                    <a:pt x="1314958" y="8"/>
                  </a:cubicBezTo>
                  <a:cubicBezTo>
                    <a:pt x="1398110" y="-2169"/>
                    <a:pt x="1469188" y="418020"/>
                    <a:pt x="1557005" y="574774"/>
                  </a:cubicBezTo>
                  <a:cubicBezTo>
                    <a:pt x="1644822" y="731528"/>
                    <a:pt x="1735604" y="853448"/>
                    <a:pt x="1841863" y="940534"/>
                  </a:cubicBezTo>
                  <a:cubicBezTo>
                    <a:pt x="1931126" y="1001494"/>
                    <a:pt x="2081349" y="1073340"/>
                    <a:pt x="2194560" y="1097289"/>
                  </a:cubicBezTo>
                  <a:cubicBezTo>
                    <a:pt x="2307771" y="1121238"/>
                    <a:pt x="2647753" y="1256221"/>
                    <a:pt x="2562845" y="1123415"/>
                  </a:cubicBezTo>
                </a:path>
              </a:pathLst>
            </a:custGeom>
            <a:noFill/>
            <a:ln w="254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id="{FCAE14F8-2C1F-D310-2E4E-309F57013A89}"/>
                </a:ext>
              </a:extLst>
            </p:cNvPr>
            <p:cNvSpPr/>
            <p:nvPr/>
          </p:nvSpPr>
          <p:spPr>
            <a:xfrm>
              <a:off x="5445915" y="4433862"/>
              <a:ext cx="3038592" cy="874178"/>
            </a:xfrm>
            <a:custGeom>
              <a:avLst/>
              <a:gdLst>
                <a:gd name="connsiteX0" fmla="*/ 0 w 2536130"/>
                <a:gd name="connsiteY0" fmla="*/ 702351 h 771246"/>
                <a:gd name="connsiteX1" fmla="*/ 535577 w 2536130"/>
                <a:gd name="connsiteY1" fmla="*/ 637037 h 771246"/>
                <a:gd name="connsiteX2" fmla="*/ 809897 w 2536130"/>
                <a:gd name="connsiteY2" fmla="*/ 493345 h 771246"/>
                <a:gd name="connsiteX3" fmla="*/ 1058092 w 2536130"/>
                <a:gd name="connsiteY3" fmla="*/ 205962 h 771246"/>
                <a:gd name="connsiteX4" fmla="*/ 1214846 w 2536130"/>
                <a:gd name="connsiteY4" fmla="*/ 10019 h 771246"/>
                <a:gd name="connsiteX5" fmla="*/ 1515292 w 2536130"/>
                <a:gd name="connsiteY5" fmla="*/ 62271 h 771246"/>
                <a:gd name="connsiteX6" fmla="*/ 1658983 w 2536130"/>
                <a:gd name="connsiteY6" fmla="*/ 349654 h 771246"/>
                <a:gd name="connsiteX7" fmla="*/ 1841863 w 2536130"/>
                <a:gd name="connsiteY7" fmla="*/ 558659 h 771246"/>
                <a:gd name="connsiteX8" fmla="*/ 2194560 w 2536130"/>
                <a:gd name="connsiteY8" fmla="*/ 715414 h 771246"/>
                <a:gd name="connsiteX9" fmla="*/ 2521132 w 2536130"/>
                <a:gd name="connsiteY9" fmla="*/ 702351 h 771246"/>
                <a:gd name="connsiteX0" fmla="*/ 0 w 2536130"/>
                <a:gd name="connsiteY0" fmla="*/ 800266 h 869161"/>
                <a:gd name="connsiteX1" fmla="*/ 535577 w 2536130"/>
                <a:gd name="connsiteY1" fmla="*/ 734952 h 869161"/>
                <a:gd name="connsiteX2" fmla="*/ 809897 w 2536130"/>
                <a:gd name="connsiteY2" fmla="*/ 591260 h 869161"/>
                <a:gd name="connsiteX3" fmla="*/ 1058092 w 2536130"/>
                <a:gd name="connsiteY3" fmla="*/ 303877 h 869161"/>
                <a:gd name="connsiteX4" fmla="*/ 1298272 w 2536130"/>
                <a:gd name="connsiteY4" fmla="*/ 3431 h 869161"/>
                <a:gd name="connsiteX5" fmla="*/ 1515292 w 2536130"/>
                <a:gd name="connsiteY5" fmla="*/ 160186 h 869161"/>
                <a:gd name="connsiteX6" fmla="*/ 1658983 w 2536130"/>
                <a:gd name="connsiteY6" fmla="*/ 447569 h 869161"/>
                <a:gd name="connsiteX7" fmla="*/ 1841863 w 2536130"/>
                <a:gd name="connsiteY7" fmla="*/ 656574 h 869161"/>
                <a:gd name="connsiteX8" fmla="*/ 2194560 w 2536130"/>
                <a:gd name="connsiteY8" fmla="*/ 813329 h 869161"/>
                <a:gd name="connsiteX9" fmla="*/ 2521132 w 2536130"/>
                <a:gd name="connsiteY9" fmla="*/ 800266 h 869161"/>
                <a:gd name="connsiteX0" fmla="*/ 0 w 2536130"/>
                <a:gd name="connsiteY0" fmla="*/ 796852 h 865747"/>
                <a:gd name="connsiteX1" fmla="*/ 535577 w 2536130"/>
                <a:gd name="connsiteY1" fmla="*/ 731538 h 865747"/>
                <a:gd name="connsiteX2" fmla="*/ 809897 w 2536130"/>
                <a:gd name="connsiteY2" fmla="*/ 587846 h 865747"/>
                <a:gd name="connsiteX3" fmla="*/ 1058092 w 2536130"/>
                <a:gd name="connsiteY3" fmla="*/ 300463 h 865747"/>
                <a:gd name="connsiteX4" fmla="*/ 1298272 w 2536130"/>
                <a:gd name="connsiteY4" fmla="*/ 17 h 865747"/>
                <a:gd name="connsiteX5" fmla="*/ 1557005 w 2536130"/>
                <a:gd name="connsiteY5" fmla="*/ 287400 h 865747"/>
                <a:gd name="connsiteX6" fmla="*/ 1658983 w 2536130"/>
                <a:gd name="connsiteY6" fmla="*/ 444155 h 865747"/>
                <a:gd name="connsiteX7" fmla="*/ 1841863 w 2536130"/>
                <a:gd name="connsiteY7" fmla="*/ 653160 h 865747"/>
                <a:gd name="connsiteX8" fmla="*/ 2194560 w 2536130"/>
                <a:gd name="connsiteY8" fmla="*/ 809915 h 865747"/>
                <a:gd name="connsiteX9" fmla="*/ 2521132 w 2536130"/>
                <a:gd name="connsiteY9" fmla="*/ 796852 h 865747"/>
                <a:gd name="connsiteX0" fmla="*/ 0 w 2536130"/>
                <a:gd name="connsiteY0" fmla="*/ 796854 h 865749"/>
                <a:gd name="connsiteX1" fmla="*/ 535577 w 2536130"/>
                <a:gd name="connsiteY1" fmla="*/ 731540 h 865749"/>
                <a:gd name="connsiteX2" fmla="*/ 809897 w 2536130"/>
                <a:gd name="connsiteY2" fmla="*/ 587848 h 865749"/>
                <a:gd name="connsiteX3" fmla="*/ 1058092 w 2536130"/>
                <a:gd name="connsiteY3" fmla="*/ 300465 h 865749"/>
                <a:gd name="connsiteX4" fmla="*/ 1298272 w 2536130"/>
                <a:gd name="connsiteY4" fmla="*/ 19 h 865749"/>
                <a:gd name="connsiteX5" fmla="*/ 1557005 w 2536130"/>
                <a:gd name="connsiteY5" fmla="*/ 287402 h 865749"/>
                <a:gd name="connsiteX6" fmla="*/ 1841863 w 2536130"/>
                <a:gd name="connsiteY6" fmla="*/ 653162 h 865749"/>
                <a:gd name="connsiteX7" fmla="*/ 2194560 w 2536130"/>
                <a:gd name="connsiteY7" fmla="*/ 809917 h 865749"/>
                <a:gd name="connsiteX8" fmla="*/ 2521132 w 2536130"/>
                <a:gd name="connsiteY8" fmla="*/ 796854 h 865749"/>
                <a:gd name="connsiteX0" fmla="*/ 0 w 2536130"/>
                <a:gd name="connsiteY0" fmla="*/ 1084226 h 1153121"/>
                <a:gd name="connsiteX1" fmla="*/ 535577 w 2536130"/>
                <a:gd name="connsiteY1" fmla="*/ 1018912 h 1153121"/>
                <a:gd name="connsiteX2" fmla="*/ 809897 w 2536130"/>
                <a:gd name="connsiteY2" fmla="*/ 875220 h 1153121"/>
                <a:gd name="connsiteX3" fmla="*/ 1058092 w 2536130"/>
                <a:gd name="connsiteY3" fmla="*/ 587837 h 1153121"/>
                <a:gd name="connsiteX4" fmla="*/ 1314958 w 2536130"/>
                <a:gd name="connsiteY4" fmla="*/ 8 h 1153121"/>
                <a:gd name="connsiteX5" fmla="*/ 1557005 w 2536130"/>
                <a:gd name="connsiteY5" fmla="*/ 574774 h 1153121"/>
                <a:gd name="connsiteX6" fmla="*/ 1841863 w 2536130"/>
                <a:gd name="connsiteY6" fmla="*/ 940534 h 1153121"/>
                <a:gd name="connsiteX7" fmla="*/ 2194560 w 2536130"/>
                <a:gd name="connsiteY7" fmla="*/ 1097289 h 1153121"/>
                <a:gd name="connsiteX8" fmla="*/ 2521132 w 2536130"/>
                <a:gd name="connsiteY8" fmla="*/ 1084226 h 1153121"/>
                <a:gd name="connsiteX0" fmla="*/ 0 w 2576309"/>
                <a:gd name="connsiteY0" fmla="*/ 1084226 h 1181057"/>
                <a:gd name="connsiteX1" fmla="*/ 535577 w 2576309"/>
                <a:gd name="connsiteY1" fmla="*/ 1018912 h 1181057"/>
                <a:gd name="connsiteX2" fmla="*/ 809897 w 2576309"/>
                <a:gd name="connsiteY2" fmla="*/ 875220 h 1181057"/>
                <a:gd name="connsiteX3" fmla="*/ 1058092 w 2576309"/>
                <a:gd name="connsiteY3" fmla="*/ 587837 h 1181057"/>
                <a:gd name="connsiteX4" fmla="*/ 1314958 w 2576309"/>
                <a:gd name="connsiteY4" fmla="*/ 8 h 1181057"/>
                <a:gd name="connsiteX5" fmla="*/ 1557005 w 2576309"/>
                <a:gd name="connsiteY5" fmla="*/ 574774 h 1181057"/>
                <a:gd name="connsiteX6" fmla="*/ 1841863 w 2576309"/>
                <a:gd name="connsiteY6" fmla="*/ 940534 h 1181057"/>
                <a:gd name="connsiteX7" fmla="*/ 2194560 w 2576309"/>
                <a:gd name="connsiteY7" fmla="*/ 1097289 h 1181057"/>
                <a:gd name="connsiteX8" fmla="*/ 2562845 w 2576309"/>
                <a:gd name="connsiteY8" fmla="*/ 1123415 h 1181057"/>
                <a:gd name="connsiteX0" fmla="*/ 0 w 2576309"/>
                <a:gd name="connsiteY0" fmla="*/ 1084226 h 1181057"/>
                <a:gd name="connsiteX1" fmla="*/ 368726 w 2576309"/>
                <a:gd name="connsiteY1" fmla="*/ 1045038 h 1181057"/>
                <a:gd name="connsiteX2" fmla="*/ 809897 w 2576309"/>
                <a:gd name="connsiteY2" fmla="*/ 875220 h 1181057"/>
                <a:gd name="connsiteX3" fmla="*/ 1058092 w 2576309"/>
                <a:gd name="connsiteY3" fmla="*/ 587837 h 1181057"/>
                <a:gd name="connsiteX4" fmla="*/ 1314958 w 2576309"/>
                <a:gd name="connsiteY4" fmla="*/ 8 h 1181057"/>
                <a:gd name="connsiteX5" fmla="*/ 1557005 w 2576309"/>
                <a:gd name="connsiteY5" fmla="*/ 574774 h 1181057"/>
                <a:gd name="connsiteX6" fmla="*/ 1841863 w 2576309"/>
                <a:gd name="connsiteY6" fmla="*/ 940534 h 1181057"/>
                <a:gd name="connsiteX7" fmla="*/ 2194560 w 2576309"/>
                <a:gd name="connsiteY7" fmla="*/ 1097289 h 1181057"/>
                <a:gd name="connsiteX8" fmla="*/ 2562845 w 2576309"/>
                <a:gd name="connsiteY8" fmla="*/ 1123415 h 118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6309" h="1181057">
                  <a:moveTo>
                    <a:pt x="0" y="1084226"/>
                  </a:moveTo>
                  <a:cubicBezTo>
                    <a:pt x="200297" y="1068986"/>
                    <a:pt x="233743" y="1079872"/>
                    <a:pt x="368726" y="1045038"/>
                  </a:cubicBezTo>
                  <a:cubicBezTo>
                    <a:pt x="503709" y="1010204"/>
                    <a:pt x="695003" y="951420"/>
                    <a:pt x="809897" y="875220"/>
                  </a:cubicBezTo>
                  <a:cubicBezTo>
                    <a:pt x="924791" y="799020"/>
                    <a:pt x="973915" y="733706"/>
                    <a:pt x="1058092" y="587837"/>
                  </a:cubicBezTo>
                  <a:cubicBezTo>
                    <a:pt x="1142269" y="441968"/>
                    <a:pt x="1231806" y="2185"/>
                    <a:pt x="1314958" y="8"/>
                  </a:cubicBezTo>
                  <a:cubicBezTo>
                    <a:pt x="1398110" y="-2169"/>
                    <a:pt x="1469188" y="418020"/>
                    <a:pt x="1557005" y="574774"/>
                  </a:cubicBezTo>
                  <a:cubicBezTo>
                    <a:pt x="1644822" y="731528"/>
                    <a:pt x="1735604" y="853448"/>
                    <a:pt x="1841863" y="940534"/>
                  </a:cubicBezTo>
                  <a:cubicBezTo>
                    <a:pt x="1931126" y="1001494"/>
                    <a:pt x="2081349" y="1073340"/>
                    <a:pt x="2194560" y="1097289"/>
                  </a:cubicBezTo>
                  <a:cubicBezTo>
                    <a:pt x="2307771" y="1121238"/>
                    <a:pt x="2647753" y="1256221"/>
                    <a:pt x="2562845" y="1123415"/>
                  </a:cubicBezTo>
                </a:path>
              </a:pathLst>
            </a:custGeom>
            <a:noFill/>
            <a:ln w="254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Freeform: Shape 24">
              <a:extLst>
                <a:ext uri="{FF2B5EF4-FFF2-40B4-BE49-F238E27FC236}">
                  <a16:creationId xmlns:a16="http://schemas.microsoft.com/office/drawing/2014/main" id="{D9390D66-55C4-158A-0B78-66B9C4C6A28D}"/>
                </a:ext>
              </a:extLst>
            </p:cNvPr>
            <p:cNvSpPr/>
            <p:nvPr/>
          </p:nvSpPr>
          <p:spPr>
            <a:xfrm>
              <a:off x="2754392" y="3672702"/>
              <a:ext cx="7050287" cy="1484546"/>
            </a:xfrm>
            <a:custGeom>
              <a:avLst/>
              <a:gdLst>
                <a:gd name="connsiteX0" fmla="*/ 0 w 8921931"/>
                <a:gd name="connsiteY0" fmla="*/ 1607389 h 1803332"/>
                <a:gd name="connsiteX1" fmla="*/ 979714 w 8921931"/>
                <a:gd name="connsiteY1" fmla="*/ 1502886 h 1803332"/>
                <a:gd name="connsiteX2" fmla="*/ 1881051 w 8921931"/>
                <a:gd name="connsiteY2" fmla="*/ 954246 h 1803332"/>
                <a:gd name="connsiteX3" fmla="*/ 2429691 w 8921931"/>
                <a:gd name="connsiteY3" fmla="*/ 288040 h 1803332"/>
                <a:gd name="connsiteX4" fmla="*/ 2730137 w 8921931"/>
                <a:gd name="connsiteY4" fmla="*/ 131286 h 1803332"/>
                <a:gd name="connsiteX5" fmla="*/ 3370217 w 8921931"/>
                <a:gd name="connsiteY5" fmla="*/ 657 h 1803332"/>
                <a:gd name="connsiteX6" fmla="*/ 4075611 w 8921931"/>
                <a:gd name="connsiteY6" fmla="*/ 79034 h 1803332"/>
                <a:gd name="connsiteX7" fmla="*/ 5199017 w 8921931"/>
                <a:gd name="connsiteY7" fmla="*/ 39846 h 1803332"/>
                <a:gd name="connsiteX8" fmla="*/ 6035040 w 8921931"/>
                <a:gd name="connsiteY8" fmla="*/ 13720 h 1803332"/>
                <a:gd name="connsiteX9" fmla="*/ 6648994 w 8921931"/>
                <a:gd name="connsiteY9" fmla="*/ 79034 h 1803332"/>
                <a:gd name="connsiteX10" fmla="*/ 7171509 w 8921931"/>
                <a:gd name="connsiteY10" fmla="*/ 379480 h 1803332"/>
                <a:gd name="connsiteX11" fmla="*/ 7707086 w 8921931"/>
                <a:gd name="connsiteY11" fmla="*/ 1306943 h 1803332"/>
                <a:gd name="connsiteX12" fmla="*/ 8255726 w 8921931"/>
                <a:gd name="connsiteY12" fmla="*/ 1568200 h 1803332"/>
                <a:gd name="connsiteX13" fmla="*/ 8921931 w 8921931"/>
                <a:gd name="connsiteY13" fmla="*/ 1803332 h 1803332"/>
                <a:gd name="connsiteX0" fmla="*/ 0 w 8921931"/>
                <a:gd name="connsiteY0" fmla="*/ 1607389 h 1803332"/>
                <a:gd name="connsiteX1" fmla="*/ 979714 w 8921931"/>
                <a:gd name="connsiteY1" fmla="*/ 1502886 h 1803332"/>
                <a:gd name="connsiteX2" fmla="*/ 1881051 w 8921931"/>
                <a:gd name="connsiteY2" fmla="*/ 954246 h 1803332"/>
                <a:gd name="connsiteX3" fmla="*/ 2429691 w 8921931"/>
                <a:gd name="connsiteY3" fmla="*/ 288040 h 1803332"/>
                <a:gd name="connsiteX4" fmla="*/ 2730137 w 8921931"/>
                <a:gd name="connsiteY4" fmla="*/ 131286 h 1803332"/>
                <a:gd name="connsiteX5" fmla="*/ 3370217 w 8921931"/>
                <a:gd name="connsiteY5" fmla="*/ 657 h 1803332"/>
                <a:gd name="connsiteX6" fmla="*/ 4075611 w 8921931"/>
                <a:gd name="connsiteY6" fmla="*/ 79034 h 1803332"/>
                <a:gd name="connsiteX7" fmla="*/ 5199017 w 8921931"/>
                <a:gd name="connsiteY7" fmla="*/ 39846 h 1803332"/>
                <a:gd name="connsiteX8" fmla="*/ 6035040 w 8921931"/>
                <a:gd name="connsiteY8" fmla="*/ 13720 h 1803332"/>
                <a:gd name="connsiteX9" fmla="*/ 6648994 w 8921931"/>
                <a:gd name="connsiteY9" fmla="*/ 79034 h 1803332"/>
                <a:gd name="connsiteX10" fmla="*/ 6936377 w 8921931"/>
                <a:gd name="connsiteY10" fmla="*/ 601549 h 1803332"/>
                <a:gd name="connsiteX11" fmla="*/ 7707086 w 8921931"/>
                <a:gd name="connsiteY11" fmla="*/ 1306943 h 1803332"/>
                <a:gd name="connsiteX12" fmla="*/ 8255726 w 8921931"/>
                <a:gd name="connsiteY12" fmla="*/ 1568200 h 1803332"/>
                <a:gd name="connsiteX13" fmla="*/ 8921931 w 8921931"/>
                <a:gd name="connsiteY13" fmla="*/ 1803332 h 1803332"/>
                <a:gd name="connsiteX0" fmla="*/ 0 w 8921931"/>
                <a:gd name="connsiteY0" fmla="*/ 1607389 h 1803332"/>
                <a:gd name="connsiteX1" fmla="*/ 979714 w 8921931"/>
                <a:gd name="connsiteY1" fmla="*/ 1502886 h 1803332"/>
                <a:gd name="connsiteX2" fmla="*/ 1881051 w 8921931"/>
                <a:gd name="connsiteY2" fmla="*/ 954246 h 1803332"/>
                <a:gd name="connsiteX3" fmla="*/ 2429691 w 8921931"/>
                <a:gd name="connsiteY3" fmla="*/ 288040 h 1803332"/>
                <a:gd name="connsiteX4" fmla="*/ 2730137 w 8921931"/>
                <a:gd name="connsiteY4" fmla="*/ 131286 h 1803332"/>
                <a:gd name="connsiteX5" fmla="*/ 3370217 w 8921931"/>
                <a:gd name="connsiteY5" fmla="*/ 657 h 1803332"/>
                <a:gd name="connsiteX6" fmla="*/ 4075611 w 8921931"/>
                <a:gd name="connsiteY6" fmla="*/ 79034 h 1803332"/>
                <a:gd name="connsiteX7" fmla="*/ 5199017 w 8921931"/>
                <a:gd name="connsiteY7" fmla="*/ 39846 h 1803332"/>
                <a:gd name="connsiteX8" fmla="*/ 6035040 w 8921931"/>
                <a:gd name="connsiteY8" fmla="*/ 13720 h 1803332"/>
                <a:gd name="connsiteX9" fmla="*/ 6439988 w 8921931"/>
                <a:gd name="connsiteY9" fmla="*/ 196600 h 1803332"/>
                <a:gd name="connsiteX10" fmla="*/ 6936377 w 8921931"/>
                <a:gd name="connsiteY10" fmla="*/ 601549 h 1803332"/>
                <a:gd name="connsiteX11" fmla="*/ 7707086 w 8921931"/>
                <a:gd name="connsiteY11" fmla="*/ 1306943 h 1803332"/>
                <a:gd name="connsiteX12" fmla="*/ 8255726 w 8921931"/>
                <a:gd name="connsiteY12" fmla="*/ 1568200 h 1803332"/>
                <a:gd name="connsiteX13" fmla="*/ 8921931 w 8921931"/>
                <a:gd name="connsiteY13" fmla="*/ 1803332 h 1803332"/>
                <a:gd name="connsiteX0" fmla="*/ 0 w 8921931"/>
                <a:gd name="connsiteY0" fmla="*/ 1607389 h 1803332"/>
                <a:gd name="connsiteX1" fmla="*/ 979714 w 8921931"/>
                <a:gd name="connsiteY1" fmla="*/ 1502886 h 1803332"/>
                <a:gd name="connsiteX2" fmla="*/ 1881051 w 8921931"/>
                <a:gd name="connsiteY2" fmla="*/ 954246 h 1803332"/>
                <a:gd name="connsiteX3" fmla="*/ 2429691 w 8921931"/>
                <a:gd name="connsiteY3" fmla="*/ 288040 h 1803332"/>
                <a:gd name="connsiteX4" fmla="*/ 2730137 w 8921931"/>
                <a:gd name="connsiteY4" fmla="*/ 131286 h 1803332"/>
                <a:gd name="connsiteX5" fmla="*/ 3370217 w 8921931"/>
                <a:gd name="connsiteY5" fmla="*/ 657 h 1803332"/>
                <a:gd name="connsiteX6" fmla="*/ 4075611 w 8921931"/>
                <a:gd name="connsiteY6" fmla="*/ 79034 h 1803332"/>
                <a:gd name="connsiteX7" fmla="*/ 5199017 w 8921931"/>
                <a:gd name="connsiteY7" fmla="*/ 39846 h 1803332"/>
                <a:gd name="connsiteX8" fmla="*/ 5799908 w 8921931"/>
                <a:gd name="connsiteY8" fmla="*/ 222726 h 1803332"/>
                <a:gd name="connsiteX9" fmla="*/ 6439988 w 8921931"/>
                <a:gd name="connsiteY9" fmla="*/ 196600 h 1803332"/>
                <a:gd name="connsiteX10" fmla="*/ 6936377 w 8921931"/>
                <a:gd name="connsiteY10" fmla="*/ 601549 h 1803332"/>
                <a:gd name="connsiteX11" fmla="*/ 7707086 w 8921931"/>
                <a:gd name="connsiteY11" fmla="*/ 1306943 h 1803332"/>
                <a:gd name="connsiteX12" fmla="*/ 8255726 w 8921931"/>
                <a:gd name="connsiteY12" fmla="*/ 1568200 h 1803332"/>
                <a:gd name="connsiteX13" fmla="*/ 8921931 w 8921931"/>
                <a:gd name="connsiteY13" fmla="*/ 1803332 h 1803332"/>
                <a:gd name="connsiteX0" fmla="*/ 0 w 8921931"/>
                <a:gd name="connsiteY0" fmla="*/ 1607389 h 1803332"/>
                <a:gd name="connsiteX1" fmla="*/ 979714 w 8921931"/>
                <a:gd name="connsiteY1" fmla="*/ 1502886 h 1803332"/>
                <a:gd name="connsiteX2" fmla="*/ 1881051 w 8921931"/>
                <a:gd name="connsiteY2" fmla="*/ 954246 h 1803332"/>
                <a:gd name="connsiteX3" fmla="*/ 2429691 w 8921931"/>
                <a:gd name="connsiteY3" fmla="*/ 288040 h 1803332"/>
                <a:gd name="connsiteX4" fmla="*/ 2730137 w 8921931"/>
                <a:gd name="connsiteY4" fmla="*/ 131286 h 1803332"/>
                <a:gd name="connsiteX5" fmla="*/ 3370217 w 8921931"/>
                <a:gd name="connsiteY5" fmla="*/ 657 h 1803332"/>
                <a:gd name="connsiteX6" fmla="*/ 4075611 w 8921931"/>
                <a:gd name="connsiteY6" fmla="*/ 79034 h 1803332"/>
                <a:gd name="connsiteX7" fmla="*/ 5199017 w 8921931"/>
                <a:gd name="connsiteY7" fmla="*/ 39846 h 1803332"/>
                <a:gd name="connsiteX8" fmla="*/ 5799908 w 8921931"/>
                <a:gd name="connsiteY8" fmla="*/ 222726 h 1803332"/>
                <a:gd name="connsiteX9" fmla="*/ 6413862 w 8921931"/>
                <a:gd name="connsiteY9" fmla="*/ 274977 h 1803332"/>
                <a:gd name="connsiteX10" fmla="*/ 6936377 w 8921931"/>
                <a:gd name="connsiteY10" fmla="*/ 601549 h 1803332"/>
                <a:gd name="connsiteX11" fmla="*/ 7707086 w 8921931"/>
                <a:gd name="connsiteY11" fmla="*/ 1306943 h 1803332"/>
                <a:gd name="connsiteX12" fmla="*/ 8255726 w 8921931"/>
                <a:gd name="connsiteY12" fmla="*/ 1568200 h 1803332"/>
                <a:gd name="connsiteX13" fmla="*/ 8921931 w 8921931"/>
                <a:gd name="connsiteY13" fmla="*/ 1803332 h 1803332"/>
                <a:gd name="connsiteX0" fmla="*/ 0 w 8921931"/>
                <a:gd name="connsiteY0" fmla="*/ 1607389 h 1803332"/>
                <a:gd name="connsiteX1" fmla="*/ 979714 w 8921931"/>
                <a:gd name="connsiteY1" fmla="*/ 1502886 h 1803332"/>
                <a:gd name="connsiteX2" fmla="*/ 1881051 w 8921931"/>
                <a:gd name="connsiteY2" fmla="*/ 954246 h 1803332"/>
                <a:gd name="connsiteX3" fmla="*/ 2390503 w 8921931"/>
                <a:gd name="connsiteY3" fmla="*/ 431732 h 1803332"/>
                <a:gd name="connsiteX4" fmla="*/ 2730137 w 8921931"/>
                <a:gd name="connsiteY4" fmla="*/ 131286 h 1803332"/>
                <a:gd name="connsiteX5" fmla="*/ 3370217 w 8921931"/>
                <a:gd name="connsiteY5" fmla="*/ 657 h 1803332"/>
                <a:gd name="connsiteX6" fmla="*/ 4075611 w 8921931"/>
                <a:gd name="connsiteY6" fmla="*/ 79034 h 1803332"/>
                <a:gd name="connsiteX7" fmla="*/ 5199017 w 8921931"/>
                <a:gd name="connsiteY7" fmla="*/ 39846 h 1803332"/>
                <a:gd name="connsiteX8" fmla="*/ 5799908 w 8921931"/>
                <a:gd name="connsiteY8" fmla="*/ 222726 h 1803332"/>
                <a:gd name="connsiteX9" fmla="*/ 6413862 w 8921931"/>
                <a:gd name="connsiteY9" fmla="*/ 274977 h 1803332"/>
                <a:gd name="connsiteX10" fmla="*/ 6936377 w 8921931"/>
                <a:gd name="connsiteY10" fmla="*/ 601549 h 1803332"/>
                <a:gd name="connsiteX11" fmla="*/ 7707086 w 8921931"/>
                <a:gd name="connsiteY11" fmla="*/ 1306943 h 1803332"/>
                <a:gd name="connsiteX12" fmla="*/ 8255726 w 8921931"/>
                <a:gd name="connsiteY12" fmla="*/ 1568200 h 1803332"/>
                <a:gd name="connsiteX13" fmla="*/ 8921931 w 8921931"/>
                <a:gd name="connsiteY13" fmla="*/ 1803332 h 1803332"/>
                <a:gd name="connsiteX0" fmla="*/ 0 w 8921931"/>
                <a:gd name="connsiteY0" fmla="*/ 1609478 h 1805421"/>
                <a:gd name="connsiteX1" fmla="*/ 979714 w 8921931"/>
                <a:gd name="connsiteY1" fmla="*/ 1504975 h 1805421"/>
                <a:gd name="connsiteX2" fmla="*/ 1881051 w 8921931"/>
                <a:gd name="connsiteY2" fmla="*/ 956335 h 1805421"/>
                <a:gd name="connsiteX3" fmla="*/ 2390503 w 8921931"/>
                <a:gd name="connsiteY3" fmla="*/ 433821 h 1805421"/>
                <a:gd name="connsiteX4" fmla="*/ 2717074 w 8921931"/>
                <a:gd name="connsiteY4" fmla="*/ 198689 h 1805421"/>
                <a:gd name="connsiteX5" fmla="*/ 3370217 w 8921931"/>
                <a:gd name="connsiteY5" fmla="*/ 2746 h 1805421"/>
                <a:gd name="connsiteX6" fmla="*/ 4075611 w 8921931"/>
                <a:gd name="connsiteY6" fmla="*/ 81123 h 1805421"/>
                <a:gd name="connsiteX7" fmla="*/ 5199017 w 8921931"/>
                <a:gd name="connsiteY7" fmla="*/ 41935 h 1805421"/>
                <a:gd name="connsiteX8" fmla="*/ 5799908 w 8921931"/>
                <a:gd name="connsiteY8" fmla="*/ 224815 h 1805421"/>
                <a:gd name="connsiteX9" fmla="*/ 6413862 w 8921931"/>
                <a:gd name="connsiteY9" fmla="*/ 277066 h 1805421"/>
                <a:gd name="connsiteX10" fmla="*/ 6936377 w 8921931"/>
                <a:gd name="connsiteY10" fmla="*/ 603638 h 1805421"/>
                <a:gd name="connsiteX11" fmla="*/ 7707086 w 8921931"/>
                <a:gd name="connsiteY11" fmla="*/ 1309032 h 1805421"/>
                <a:gd name="connsiteX12" fmla="*/ 8255726 w 8921931"/>
                <a:gd name="connsiteY12" fmla="*/ 1570289 h 1805421"/>
                <a:gd name="connsiteX13" fmla="*/ 8921931 w 8921931"/>
                <a:gd name="connsiteY13" fmla="*/ 1805421 h 1805421"/>
                <a:gd name="connsiteX0" fmla="*/ 0 w 8921931"/>
                <a:gd name="connsiteY0" fmla="*/ 1574778 h 1770721"/>
                <a:gd name="connsiteX1" fmla="*/ 979714 w 8921931"/>
                <a:gd name="connsiteY1" fmla="*/ 1470275 h 1770721"/>
                <a:gd name="connsiteX2" fmla="*/ 1881051 w 8921931"/>
                <a:gd name="connsiteY2" fmla="*/ 921635 h 1770721"/>
                <a:gd name="connsiteX3" fmla="*/ 2390503 w 8921931"/>
                <a:gd name="connsiteY3" fmla="*/ 399121 h 1770721"/>
                <a:gd name="connsiteX4" fmla="*/ 2717074 w 8921931"/>
                <a:gd name="connsiteY4" fmla="*/ 163989 h 1770721"/>
                <a:gd name="connsiteX5" fmla="*/ 3435532 w 8921931"/>
                <a:gd name="connsiteY5" fmla="*/ 137863 h 1770721"/>
                <a:gd name="connsiteX6" fmla="*/ 4075611 w 8921931"/>
                <a:gd name="connsiteY6" fmla="*/ 46423 h 1770721"/>
                <a:gd name="connsiteX7" fmla="*/ 5199017 w 8921931"/>
                <a:gd name="connsiteY7" fmla="*/ 7235 h 1770721"/>
                <a:gd name="connsiteX8" fmla="*/ 5799908 w 8921931"/>
                <a:gd name="connsiteY8" fmla="*/ 190115 h 1770721"/>
                <a:gd name="connsiteX9" fmla="*/ 6413862 w 8921931"/>
                <a:gd name="connsiteY9" fmla="*/ 242366 h 1770721"/>
                <a:gd name="connsiteX10" fmla="*/ 6936377 w 8921931"/>
                <a:gd name="connsiteY10" fmla="*/ 568938 h 1770721"/>
                <a:gd name="connsiteX11" fmla="*/ 7707086 w 8921931"/>
                <a:gd name="connsiteY11" fmla="*/ 1274332 h 1770721"/>
                <a:gd name="connsiteX12" fmla="*/ 8255726 w 8921931"/>
                <a:gd name="connsiteY12" fmla="*/ 1535589 h 1770721"/>
                <a:gd name="connsiteX13" fmla="*/ 8921931 w 8921931"/>
                <a:gd name="connsiteY13" fmla="*/ 1770721 h 1770721"/>
                <a:gd name="connsiteX0" fmla="*/ 0 w 8921931"/>
                <a:gd name="connsiteY0" fmla="*/ 1568020 h 1763963"/>
                <a:gd name="connsiteX1" fmla="*/ 979714 w 8921931"/>
                <a:gd name="connsiteY1" fmla="*/ 1463517 h 1763963"/>
                <a:gd name="connsiteX2" fmla="*/ 1881051 w 8921931"/>
                <a:gd name="connsiteY2" fmla="*/ 914877 h 1763963"/>
                <a:gd name="connsiteX3" fmla="*/ 2390503 w 8921931"/>
                <a:gd name="connsiteY3" fmla="*/ 392363 h 1763963"/>
                <a:gd name="connsiteX4" fmla="*/ 2717074 w 8921931"/>
                <a:gd name="connsiteY4" fmla="*/ 157231 h 1763963"/>
                <a:gd name="connsiteX5" fmla="*/ 3435532 w 8921931"/>
                <a:gd name="connsiteY5" fmla="*/ 131105 h 1763963"/>
                <a:gd name="connsiteX6" fmla="*/ 5199017 w 8921931"/>
                <a:gd name="connsiteY6" fmla="*/ 477 h 1763963"/>
                <a:gd name="connsiteX7" fmla="*/ 5799908 w 8921931"/>
                <a:gd name="connsiteY7" fmla="*/ 183357 h 1763963"/>
                <a:gd name="connsiteX8" fmla="*/ 6413862 w 8921931"/>
                <a:gd name="connsiteY8" fmla="*/ 235608 h 1763963"/>
                <a:gd name="connsiteX9" fmla="*/ 6936377 w 8921931"/>
                <a:gd name="connsiteY9" fmla="*/ 562180 h 1763963"/>
                <a:gd name="connsiteX10" fmla="*/ 7707086 w 8921931"/>
                <a:gd name="connsiteY10" fmla="*/ 1267574 h 1763963"/>
                <a:gd name="connsiteX11" fmla="*/ 8255726 w 8921931"/>
                <a:gd name="connsiteY11" fmla="*/ 1528831 h 1763963"/>
                <a:gd name="connsiteX12" fmla="*/ 8921931 w 8921931"/>
                <a:gd name="connsiteY12" fmla="*/ 1763963 h 1763963"/>
                <a:gd name="connsiteX0" fmla="*/ 0 w 8921931"/>
                <a:gd name="connsiteY0" fmla="*/ 1442172 h 1638115"/>
                <a:gd name="connsiteX1" fmla="*/ 979714 w 8921931"/>
                <a:gd name="connsiteY1" fmla="*/ 1337669 h 1638115"/>
                <a:gd name="connsiteX2" fmla="*/ 1881051 w 8921931"/>
                <a:gd name="connsiteY2" fmla="*/ 789029 h 1638115"/>
                <a:gd name="connsiteX3" fmla="*/ 2390503 w 8921931"/>
                <a:gd name="connsiteY3" fmla="*/ 266515 h 1638115"/>
                <a:gd name="connsiteX4" fmla="*/ 2717074 w 8921931"/>
                <a:gd name="connsiteY4" fmla="*/ 31383 h 1638115"/>
                <a:gd name="connsiteX5" fmla="*/ 3435532 w 8921931"/>
                <a:gd name="connsiteY5" fmla="*/ 5257 h 1638115"/>
                <a:gd name="connsiteX6" fmla="*/ 5799908 w 8921931"/>
                <a:gd name="connsiteY6" fmla="*/ 57509 h 1638115"/>
                <a:gd name="connsiteX7" fmla="*/ 6413862 w 8921931"/>
                <a:gd name="connsiteY7" fmla="*/ 109760 h 1638115"/>
                <a:gd name="connsiteX8" fmla="*/ 6936377 w 8921931"/>
                <a:gd name="connsiteY8" fmla="*/ 436332 h 1638115"/>
                <a:gd name="connsiteX9" fmla="*/ 7707086 w 8921931"/>
                <a:gd name="connsiteY9" fmla="*/ 1141726 h 1638115"/>
                <a:gd name="connsiteX10" fmla="*/ 8255726 w 8921931"/>
                <a:gd name="connsiteY10" fmla="*/ 1402983 h 1638115"/>
                <a:gd name="connsiteX11" fmla="*/ 8921931 w 8921931"/>
                <a:gd name="connsiteY11" fmla="*/ 1638115 h 1638115"/>
                <a:gd name="connsiteX0" fmla="*/ 0 w 8921931"/>
                <a:gd name="connsiteY0" fmla="*/ 1442172 h 1638115"/>
                <a:gd name="connsiteX1" fmla="*/ 979714 w 8921931"/>
                <a:gd name="connsiteY1" fmla="*/ 1337669 h 1638115"/>
                <a:gd name="connsiteX2" fmla="*/ 1881051 w 8921931"/>
                <a:gd name="connsiteY2" fmla="*/ 789029 h 1638115"/>
                <a:gd name="connsiteX3" fmla="*/ 2390503 w 8921931"/>
                <a:gd name="connsiteY3" fmla="*/ 266515 h 1638115"/>
                <a:gd name="connsiteX4" fmla="*/ 2717074 w 8921931"/>
                <a:gd name="connsiteY4" fmla="*/ 31383 h 1638115"/>
                <a:gd name="connsiteX5" fmla="*/ 3435532 w 8921931"/>
                <a:gd name="connsiteY5" fmla="*/ 5257 h 1638115"/>
                <a:gd name="connsiteX6" fmla="*/ 5799908 w 8921931"/>
                <a:gd name="connsiteY6" fmla="*/ 57509 h 1638115"/>
                <a:gd name="connsiteX7" fmla="*/ 6400799 w 8921931"/>
                <a:gd name="connsiteY7" fmla="*/ 31383 h 1638115"/>
                <a:gd name="connsiteX8" fmla="*/ 6936377 w 8921931"/>
                <a:gd name="connsiteY8" fmla="*/ 436332 h 1638115"/>
                <a:gd name="connsiteX9" fmla="*/ 7707086 w 8921931"/>
                <a:gd name="connsiteY9" fmla="*/ 1141726 h 1638115"/>
                <a:gd name="connsiteX10" fmla="*/ 8255726 w 8921931"/>
                <a:gd name="connsiteY10" fmla="*/ 1402983 h 1638115"/>
                <a:gd name="connsiteX11" fmla="*/ 8921931 w 8921931"/>
                <a:gd name="connsiteY11" fmla="*/ 1638115 h 1638115"/>
                <a:gd name="connsiteX0" fmla="*/ 0 w 8921931"/>
                <a:gd name="connsiteY0" fmla="*/ 1456508 h 1652451"/>
                <a:gd name="connsiteX1" fmla="*/ 979714 w 8921931"/>
                <a:gd name="connsiteY1" fmla="*/ 1352005 h 1652451"/>
                <a:gd name="connsiteX2" fmla="*/ 1881051 w 8921931"/>
                <a:gd name="connsiteY2" fmla="*/ 803365 h 1652451"/>
                <a:gd name="connsiteX3" fmla="*/ 2390503 w 8921931"/>
                <a:gd name="connsiteY3" fmla="*/ 280851 h 1652451"/>
                <a:gd name="connsiteX4" fmla="*/ 2717074 w 8921931"/>
                <a:gd name="connsiteY4" fmla="*/ 45719 h 1652451"/>
                <a:gd name="connsiteX5" fmla="*/ 3435532 w 8921931"/>
                <a:gd name="connsiteY5" fmla="*/ 19593 h 1652451"/>
                <a:gd name="connsiteX6" fmla="*/ 5747656 w 8921931"/>
                <a:gd name="connsiteY6" fmla="*/ 6531 h 1652451"/>
                <a:gd name="connsiteX7" fmla="*/ 6400799 w 8921931"/>
                <a:gd name="connsiteY7" fmla="*/ 45719 h 1652451"/>
                <a:gd name="connsiteX8" fmla="*/ 6936377 w 8921931"/>
                <a:gd name="connsiteY8" fmla="*/ 450668 h 1652451"/>
                <a:gd name="connsiteX9" fmla="*/ 7707086 w 8921931"/>
                <a:gd name="connsiteY9" fmla="*/ 1156062 h 1652451"/>
                <a:gd name="connsiteX10" fmla="*/ 8255726 w 8921931"/>
                <a:gd name="connsiteY10" fmla="*/ 1417319 h 1652451"/>
                <a:gd name="connsiteX11" fmla="*/ 8921931 w 8921931"/>
                <a:gd name="connsiteY11" fmla="*/ 1652451 h 1652451"/>
                <a:gd name="connsiteX0" fmla="*/ 0 w 9004232"/>
                <a:gd name="connsiteY0" fmla="*/ 1456508 h 1482634"/>
                <a:gd name="connsiteX1" fmla="*/ 979714 w 9004232"/>
                <a:gd name="connsiteY1" fmla="*/ 1352005 h 1482634"/>
                <a:gd name="connsiteX2" fmla="*/ 1881051 w 9004232"/>
                <a:gd name="connsiteY2" fmla="*/ 803365 h 1482634"/>
                <a:gd name="connsiteX3" fmla="*/ 2390503 w 9004232"/>
                <a:gd name="connsiteY3" fmla="*/ 280851 h 1482634"/>
                <a:gd name="connsiteX4" fmla="*/ 2717074 w 9004232"/>
                <a:gd name="connsiteY4" fmla="*/ 45719 h 1482634"/>
                <a:gd name="connsiteX5" fmla="*/ 3435532 w 9004232"/>
                <a:gd name="connsiteY5" fmla="*/ 19593 h 1482634"/>
                <a:gd name="connsiteX6" fmla="*/ 5747656 w 9004232"/>
                <a:gd name="connsiteY6" fmla="*/ 6531 h 1482634"/>
                <a:gd name="connsiteX7" fmla="*/ 6400799 w 9004232"/>
                <a:gd name="connsiteY7" fmla="*/ 45719 h 1482634"/>
                <a:gd name="connsiteX8" fmla="*/ 6936377 w 9004232"/>
                <a:gd name="connsiteY8" fmla="*/ 450668 h 1482634"/>
                <a:gd name="connsiteX9" fmla="*/ 7707086 w 9004232"/>
                <a:gd name="connsiteY9" fmla="*/ 1156062 h 1482634"/>
                <a:gd name="connsiteX10" fmla="*/ 8255726 w 9004232"/>
                <a:gd name="connsiteY10" fmla="*/ 1417319 h 1482634"/>
                <a:gd name="connsiteX11" fmla="*/ 9004232 w 9004232"/>
                <a:gd name="connsiteY11" fmla="*/ 1482634 h 1482634"/>
                <a:gd name="connsiteX0" fmla="*/ 0 w 9004232"/>
                <a:gd name="connsiteY0" fmla="*/ 1456508 h 1482634"/>
                <a:gd name="connsiteX1" fmla="*/ 979714 w 9004232"/>
                <a:gd name="connsiteY1" fmla="*/ 1352005 h 1482634"/>
                <a:gd name="connsiteX2" fmla="*/ 1881051 w 9004232"/>
                <a:gd name="connsiteY2" fmla="*/ 803365 h 1482634"/>
                <a:gd name="connsiteX3" fmla="*/ 2390503 w 9004232"/>
                <a:gd name="connsiteY3" fmla="*/ 280851 h 1482634"/>
                <a:gd name="connsiteX4" fmla="*/ 2717074 w 9004232"/>
                <a:gd name="connsiteY4" fmla="*/ 45719 h 1482634"/>
                <a:gd name="connsiteX5" fmla="*/ 3435532 w 9004232"/>
                <a:gd name="connsiteY5" fmla="*/ 19593 h 1482634"/>
                <a:gd name="connsiteX6" fmla="*/ 5747656 w 9004232"/>
                <a:gd name="connsiteY6" fmla="*/ 6531 h 1482634"/>
                <a:gd name="connsiteX7" fmla="*/ 6400799 w 9004232"/>
                <a:gd name="connsiteY7" fmla="*/ 45719 h 1482634"/>
                <a:gd name="connsiteX8" fmla="*/ 6936377 w 9004232"/>
                <a:gd name="connsiteY8" fmla="*/ 450668 h 1482634"/>
                <a:gd name="connsiteX9" fmla="*/ 7707086 w 9004232"/>
                <a:gd name="connsiteY9" fmla="*/ 1156062 h 1482634"/>
                <a:gd name="connsiteX10" fmla="*/ 8255726 w 9004232"/>
                <a:gd name="connsiteY10" fmla="*/ 1417319 h 1482634"/>
                <a:gd name="connsiteX11" fmla="*/ 9004232 w 9004232"/>
                <a:gd name="connsiteY11" fmla="*/ 1482634 h 1482634"/>
                <a:gd name="connsiteX0" fmla="*/ 0 w 9004232"/>
                <a:gd name="connsiteY0" fmla="*/ 1456508 h 1482634"/>
                <a:gd name="connsiteX1" fmla="*/ 979714 w 9004232"/>
                <a:gd name="connsiteY1" fmla="*/ 1352005 h 1482634"/>
                <a:gd name="connsiteX2" fmla="*/ 1881051 w 9004232"/>
                <a:gd name="connsiteY2" fmla="*/ 803365 h 1482634"/>
                <a:gd name="connsiteX3" fmla="*/ 2390503 w 9004232"/>
                <a:gd name="connsiteY3" fmla="*/ 280851 h 1482634"/>
                <a:gd name="connsiteX4" fmla="*/ 1688311 w 9004232"/>
                <a:gd name="connsiteY4" fmla="*/ 32656 h 1482634"/>
                <a:gd name="connsiteX5" fmla="*/ 3435532 w 9004232"/>
                <a:gd name="connsiteY5" fmla="*/ 19593 h 1482634"/>
                <a:gd name="connsiteX6" fmla="*/ 5747656 w 9004232"/>
                <a:gd name="connsiteY6" fmla="*/ 6531 h 1482634"/>
                <a:gd name="connsiteX7" fmla="*/ 6400799 w 9004232"/>
                <a:gd name="connsiteY7" fmla="*/ 45719 h 1482634"/>
                <a:gd name="connsiteX8" fmla="*/ 6936377 w 9004232"/>
                <a:gd name="connsiteY8" fmla="*/ 450668 h 1482634"/>
                <a:gd name="connsiteX9" fmla="*/ 7707086 w 9004232"/>
                <a:gd name="connsiteY9" fmla="*/ 1156062 h 1482634"/>
                <a:gd name="connsiteX10" fmla="*/ 8255726 w 9004232"/>
                <a:gd name="connsiteY10" fmla="*/ 1417319 h 1482634"/>
                <a:gd name="connsiteX11" fmla="*/ 9004232 w 9004232"/>
                <a:gd name="connsiteY11" fmla="*/ 1482634 h 1482634"/>
                <a:gd name="connsiteX0" fmla="*/ 0 w 9004232"/>
                <a:gd name="connsiteY0" fmla="*/ 1456508 h 1482634"/>
                <a:gd name="connsiteX1" fmla="*/ 979714 w 9004232"/>
                <a:gd name="connsiteY1" fmla="*/ 1352005 h 1482634"/>
                <a:gd name="connsiteX2" fmla="*/ 1881051 w 9004232"/>
                <a:gd name="connsiteY2" fmla="*/ 803365 h 1482634"/>
                <a:gd name="connsiteX3" fmla="*/ 1402890 w 9004232"/>
                <a:gd name="connsiteY3" fmla="*/ 424543 h 1482634"/>
                <a:gd name="connsiteX4" fmla="*/ 1688311 w 9004232"/>
                <a:gd name="connsiteY4" fmla="*/ 32656 h 1482634"/>
                <a:gd name="connsiteX5" fmla="*/ 3435532 w 9004232"/>
                <a:gd name="connsiteY5" fmla="*/ 19593 h 1482634"/>
                <a:gd name="connsiteX6" fmla="*/ 5747656 w 9004232"/>
                <a:gd name="connsiteY6" fmla="*/ 6531 h 1482634"/>
                <a:gd name="connsiteX7" fmla="*/ 6400799 w 9004232"/>
                <a:gd name="connsiteY7" fmla="*/ 45719 h 1482634"/>
                <a:gd name="connsiteX8" fmla="*/ 6936377 w 9004232"/>
                <a:gd name="connsiteY8" fmla="*/ 450668 h 1482634"/>
                <a:gd name="connsiteX9" fmla="*/ 7707086 w 9004232"/>
                <a:gd name="connsiteY9" fmla="*/ 1156062 h 1482634"/>
                <a:gd name="connsiteX10" fmla="*/ 8255726 w 9004232"/>
                <a:gd name="connsiteY10" fmla="*/ 1417319 h 1482634"/>
                <a:gd name="connsiteX11" fmla="*/ 9004232 w 9004232"/>
                <a:gd name="connsiteY11" fmla="*/ 1482634 h 1482634"/>
                <a:gd name="connsiteX0" fmla="*/ 0 w 9004232"/>
                <a:gd name="connsiteY0" fmla="*/ 1456508 h 1482634"/>
                <a:gd name="connsiteX1" fmla="*/ 979714 w 9004232"/>
                <a:gd name="connsiteY1" fmla="*/ 1352005 h 1482634"/>
                <a:gd name="connsiteX2" fmla="*/ 907155 w 9004232"/>
                <a:gd name="connsiteY2" fmla="*/ 855617 h 1482634"/>
                <a:gd name="connsiteX3" fmla="*/ 1402890 w 9004232"/>
                <a:gd name="connsiteY3" fmla="*/ 424543 h 1482634"/>
                <a:gd name="connsiteX4" fmla="*/ 1688311 w 9004232"/>
                <a:gd name="connsiteY4" fmla="*/ 32656 h 1482634"/>
                <a:gd name="connsiteX5" fmla="*/ 3435532 w 9004232"/>
                <a:gd name="connsiteY5" fmla="*/ 19593 h 1482634"/>
                <a:gd name="connsiteX6" fmla="*/ 5747656 w 9004232"/>
                <a:gd name="connsiteY6" fmla="*/ 6531 h 1482634"/>
                <a:gd name="connsiteX7" fmla="*/ 6400799 w 9004232"/>
                <a:gd name="connsiteY7" fmla="*/ 45719 h 1482634"/>
                <a:gd name="connsiteX8" fmla="*/ 6936377 w 9004232"/>
                <a:gd name="connsiteY8" fmla="*/ 450668 h 1482634"/>
                <a:gd name="connsiteX9" fmla="*/ 7707086 w 9004232"/>
                <a:gd name="connsiteY9" fmla="*/ 1156062 h 1482634"/>
                <a:gd name="connsiteX10" fmla="*/ 8255726 w 9004232"/>
                <a:gd name="connsiteY10" fmla="*/ 1417319 h 1482634"/>
                <a:gd name="connsiteX11" fmla="*/ 9004232 w 9004232"/>
                <a:gd name="connsiteY11" fmla="*/ 1482634 h 1482634"/>
                <a:gd name="connsiteX0" fmla="*/ 0 w 9004232"/>
                <a:gd name="connsiteY0" fmla="*/ 1456508 h 1482634"/>
                <a:gd name="connsiteX1" fmla="*/ 280155 w 9004232"/>
                <a:gd name="connsiteY1" fmla="*/ 1247502 h 1482634"/>
                <a:gd name="connsiteX2" fmla="*/ 907155 w 9004232"/>
                <a:gd name="connsiteY2" fmla="*/ 855617 h 1482634"/>
                <a:gd name="connsiteX3" fmla="*/ 1402890 w 9004232"/>
                <a:gd name="connsiteY3" fmla="*/ 424543 h 1482634"/>
                <a:gd name="connsiteX4" fmla="*/ 1688311 w 9004232"/>
                <a:gd name="connsiteY4" fmla="*/ 32656 h 1482634"/>
                <a:gd name="connsiteX5" fmla="*/ 3435532 w 9004232"/>
                <a:gd name="connsiteY5" fmla="*/ 19593 h 1482634"/>
                <a:gd name="connsiteX6" fmla="*/ 5747656 w 9004232"/>
                <a:gd name="connsiteY6" fmla="*/ 6531 h 1482634"/>
                <a:gd name="connsiteX7" fmla="*/ 6400799 w 9004232"/>
                <a:gd name="connsiteY7" fmla="*/ 45719 h 1482634"/>
                <a:gd name="connsiteX8" fmla="*/ 6936377 w 9004232"/>
                <a:gd name="connsiteY8" fmla="*/ 450668 h 1482634"/>
                <a:gd name="connsiteX9" fmla="*/ 7707086 w 9004232"/>
                <a:gd name="connsiteY9" fmla="*/ 1156062 h 1482634"/>
                <a:gd name="connsiteX10" fmla="*/ 8255726 w 9004232"/>
                <a:gd name="connsiteY10" fmla="*/ 1417319 h 1482634"/>
                <a:gd name="connsiteX11" fmla="*/ 9004232 w 9004232"/>
                <a:gd name="connsiteY11" fmla="*/ 1482634 h 1482634"/>
                <a:gd name="connsiteX0" fmla="*/ 0 w 9004232"/>
                <a:gd name="connsiteY0" fmla="*/ 1458420 h 1484546"/>
                <a:gd name="connsiteX1" fmla="*/ 280155 w 9004232"/>
                <a:gd name="connsiteY1" fmla="*/ 1249414 h 1484546"/>
                <a:gd name="connsiteX2" fmla="*/ 907155 w 9004232"/>
                <a:gd name="connsiteY2" fmla="*/ 857529 h 1484546"/>
                <a:gd name="connsiteX3" fmla="*/ 991385 w 9004232"/>
                <a:gd name="connsiteY3" fmla="*/ 452580 h 1484546"/>
                <a:gd name="connsiteX4" fmla="*/ 1688311 w 9004232"/>
                <a:gd name="connsiteY4" fmla="*/ 34568 h 1484546"/>
                <a:gd name="connsiteX5" fmla="*/ 3435532 w 9004232"/>
                <a:gd name="connsiteY5" fmla="*/ 21505 h 1484546"/>
                <a:gd name="connsiteX6" fmla="*/ 5747656 w 9004232"/>
                <a:gd name="connsiteY6" fmla="*/ 8443 h 1484546"/>
                <a:gd name="connsiteX7" fmla="*/ 6400799 w 9004232"/>
                <a:gd name="connsiteY7" fmla="*/ 47631 h 1484546"/>
                <a:gd name="connsiteX8" fmla="*/ 6936377 w 9004232"/>
                <a:gd name="connsiteY8" fmla="*/ 452580 h 1484546"/>
                <a:gd name="connsiteX9" fmla="*/ 7707086 w 9004232"/>
                <a:gd name="connsiteY9" fmla="*/ 1157974 h 1484546"/>
                <a:gd name="connsiteX10" fmla="*/ 8255726 w 9004232"/>
                <a:gd name="connsiteY10" fmla="*/ 1419231 h 1484546"/>
                <a:gd name="connsiteX11" fmla="*/ 9004232 w 9004232"/>
                <a:gd name="connsiteY11" fmla="*/ 1484546 h 1484546"/>
                <a:gd name="connsiteX0" fmla="*/ 0 w 9004232"/>
                <a:gd name="connsiteY0" fmla="*/ 1458420 h 1484546"/>
                <a:gd name="connsiteX1" fmla="*/ 280155 w 9004232"/>
                <a:gd name="connsiteY1" fmla="*/ 1249414 h 1484546"/>
                <a:gd name="connsiteX2" fmla="*/ 577950 w 9004232"/>
                <a:gd name="connsiteY2" fmla="*/ 922843 h 1484546"/>
                <a:gd name="connsiteX3" fmla="*/ 991385 w 9004232"/>
                <a:gd name="connsiteY3" fmla="*/ 452580 h 1484546"/>
                <a:gd name="connsiteX4" fmla="*/ 1688311 w 9004232"/>
                <a:gd name="connsiteY4" fmla="*/ 34568 h 1484546"/>
                <a:gd name="connsiteX5" fmla="*/ 3435532 w 9004232"/>
                <a:gd name="connsiteY5" fmla="*/ 21505 h 1484546"/>
                <a:gd name="connsiteX6" fmla="*/ 5747656 w 9004232"/>
                <a:gd name="connsiteY6" fmla="*/ 8443 h 1484546"/>
                <a:gd name="connsiteX7" fmla="*/ 6400799 w 9004232"/>
                <a:gd name="connsiteY7" fmla="*/ 47631 h 1484546"/>
                <a:gd name="connsiteX8" fmla="*/ 6936377 w 9004232"/>
                <a:gd name="connsiteY8" fmla="*/ 452580 h 1484546"/>
                <a:gd name="connsiteX9" fmla="*/ 7707086 w 9004232"/>
                <a:gd name="connsiteY9" fmla="*/ 1157974 h 1484546"/>
                <a:gd name="connsiteX10" fmla="*/ 8255726 w 9004232"/>
                <a:gd name="connsiteY10" fmla="*/ 1419231 h 1484546"/>
                <a:gd name="connsiteX11" fmla="*/ 9004232 w 9004232"/>
                <a:gd name="connsiteY11" fmla="*/ 1484546 h 1484546"/>
                <a:gd name="connsiteX0" fmla="*/ 0 w 9004232"/>
                <a:gd name="connsiteY0" fmla="*/ 1458420 h 1484546"/>
                <a:gd name="connsiteX1" fmla="*/ 170420 w 9004232"/>
                <a:gd name="connsiteY1" fmla="*/ 1262476 h 1484546"/>
                <a:gd name="connsiteX2" fmla="*/ 577950 w 9004232"/>
                <a:gd name="connsiteY2" fmla="*/ 922843 h 1484546"/>
                <a:gd name="connsiteX3" fmla="*/ 991385 w 9004232"/>
                <a:gd name="connsiteY3" fmla="*/ 452580 h 1484546"/>
                <a:gd name="connsiteX4" fmla="*/ 1688311 w 9004232"/>
                <a:gd name="connsiteY4" fmla="*/ 34568 h 1484546"/>
                <a:gd name="connsiteX5" fmla="*/ 3435532 w 9004232"/>
                <a:gd name="connsiteY5" fmla="*/ 21505 h 1484546"/>
                <a:gd name="connsiteX6" fmla="*/ 5747656 w 9004232"/>
                <a:gd name="connsiteY6" fmla="*/ 8443 h 1484546"/>
                <a:gd name="connsiteX7" fmla="*/ 6400799 w 9004232"/>
                <a:gd name="connsiteY7" fmla="*/ 47631 h 1484546"/>
                <a:gd name="connsiteX8" fmla="*/ 6936377 w 9004232"/>
                <a:gd name="connsiteY8" fmla="*/ 452580 h 1484546"/>
                <a:gd name="connsiteX9" fmla="*/ 7707086 w 9004232"/>
                <a:gd name="connsiteY9" fmla="*/ 1157974 h 1484546"/>
                <a:gd name="connsiteX10" fmla="*/ 8255726 w 9004232"/>
                <a:gd name="connsiteY10" fmla="*/ 1419231 h 1484546"/>
                <a:gd name="connsiteX11" fmla="*/ 9004232 w 9004232"/>
                <a:gd name="connsiteY11" fmla="*/ 1484546 h 1484546"/>
                <a:gd name="connsiteX0" fmla="*/ 0 w 9004232"/>
                <a:gd name="connsiteY0" fmla="*/ 1458420 h 1484546"/>
                <a:gd name="connsiteX1" fmla="*/ 170420 w 9004232"/>
                <a:gd name="connsiteY1" fmla="*/ 1262476 h 1484546"/>
                <a:gd name="connsiteX2" fmla="*/ 577950 w 9004232"/>
                <a:gd name="connsiteY2" fmla="*/ 922843 h 1484546"/>
                <a:gd name="connsiteX3" fmla="*/ 991385 w 9004232"/>
                <a:gd name="connsiteY3" fmla="*/ 452580 h 1484546"/>
                <a:gd name="connsiteX4" fmla="*/ 1688311 w 9004232"/>
                <a:gd name="connsiteY4" fmla="*/ 34568 h 1484546"/>
                <a:gd name="connsiteX5" fmla="*/ 3435532 w 9004232"/>
                <a:gd name="connsiteY5" fmla="*/ 21505 h 1484546"/>
                <a:gd name="connsiteX6" fmla="*/ 5747656 w 9004232"/>
                <a:gd name="connsiteY6" fmla="*/ 8443 h 1484546"/>
                <a:gd name="connsiteX7" fmla="*/ 6400799 w 9004232"/>
                <a:gd name="connsiteY7" fmla="*/ 47631 h 1484546"/>
                <a:gd name="connsiteX8" fmla="*/ 6936377 w 9004232"/>
                <a:gd name="connsiteY8" fmla="*/ 452580 h 1484546"/>
                <a:gd name="connsiteX9" fmla="*/ 7707086 w 9004232"/>
                <a:gd name="connsiteY9" fmla="*/ 1157974 h 1484546"/>
                <a:gd name="connsiteX10" fmla="*/ 8255726 w 9004232"/>
                <a:gd name="connsiteY10" fmla="*/ 1419231 h 1484546"/>
                <a:gd name="connsiteX11" fmla="*/ 9004232 w 9004232"/>
                <a:gd name="connsiteY11" fmla="*/ 1484546 h 1484546"/>
                <a:gd name="connsiteX0" fmla="*/ 0 w 9004232"/>
                <a:gd name="connsiteY0" fmla="*/ 1353917 h 1484546"/>
                <a:gd name="connsiteX1" fmla="*/ 170420 w 9004232"/>
                <a:gd name="connsiteY1" fmla="*/ 1262476 h 1484546"/>
                <a:gd name="connsiteX2" fmla="*/ 577950 w 9004232"/>
                <a:gd name="connsiteY2" fmla="*/ 922843 h 1484546"/>
                <a:gd name="connsiteX3" fmla="*/ 991385 w 9004232"/>
                <a:gd name="connsiteY3" fmla="*/ 452580 h 1484546"/>
                <a:gd name="connsiteX4" fmla="*/ 1688311 w 9004232"/>
                <a:gd name="connsiteY4" fmla="*/ 34568 h 1484546"/>
                <a:gd name="connsiteX5" fmla="*/ 3435532 w 9004232"/>
                <a:gd name="connsiteY5" fmla="*/ 21505 h 1484546"/>
                <a:gd name="connsiteX6" fmla="*/ 5747656 w 9004232"/>
                <a:gd name="connsiteY6" fmla="*/ 8443 h 1484546"/>
                <a:gd name="connsiteX7" fmla="*/ 6400799 w 9004232"/>
                <a:gd name="connsiteY7" fmla="*/ 47631 h 1484546"/>
                <a:gd name="connsiteX8" fmla="*/ 6936377 w 9004232"/>
                <a:gd name="connsiteY8" fmla="*/ 452580 h 1484546"/>
                <a:gd name="connsiteX9" fmla="*/ 7707086 w 9004232"/>
                <a:gd name="connsiteY9" fmla="*/ 1157974 h 1484546"/>
                <a:gd name="connsiteX10" fmla="*/ 8255726 w 9004232"/>
                <a:gd name="connsiteY10" fmla="*/ 1419231 h 1484546"/>
                <a:gd name="connsiteX11" fmla="*/ 9004232 w 9004232"/>
                <a:gd name="connsiteY11" fmla="*/ 1484546 h 1484546"/>
                <a:gd name="connsiteX0" fmla="*/ 0 w 9004232"/>
                <a:gd name="connsiteY0" fmla="*/ 1353917 h 1484546"/>
                <a:gd name="connsiteX1" fmla="*/ 170420 w 9004232"/>
                <a:gd name="connsiteY1" fmla="*/ 1262476 h 1484546"/>
                <a:gd name="connsiteX2" fmla="*/ 577950 w 9004232"/>
                <a:gd name="connsiteY2" fmla="*/ 922843 h 1484546"/>
                <a:gd name="connsiteX3" fmla="*/ 991385 w 9004232"/>
                <a:gd name="connsiteY3" fmla="*/ 452580 h 1484546"/>
                <a:gd name="connsiteX4" fmla="*/ 1688311 w 9004232"/>
                <a:gd name="connsiteY4" fmla="*/ 34568 h 1484546"/>
                <a:gd name="connsiteX5" fmla="*/ 3435532 w 9004232"/>
                <a:gd name="connsiteY5" fmla="*/ 21505 h 1484546"/>
                <a:gd name="connsiteX6" fmla="*/ 5747656 w 9004232"/>
                <a:gd name="connsiteY6" fmla="*/ 8443 h 1484546"/>
                <a:gd name="connsiteX7" fmla="*/ 6400799 w 9004232"/>
                <a:gd name="connsiteY7" fmla="*/ 47631 h 1484546"/>
                <a:gd name="connsiteX8" fmla="*/ 6936377 w 9004232"/>
                <a:gd name="connsiteY8" fmla="*/ 452580 h 1484546"/>
                <a:gd name="connsiteX9" fmla="*/ 7707086 w 9004232"/>
                <a:gd name="connsiteY9" fmla="*/ 1157974 h 1484546"/>
                <a:gd name="connsiteX10" fmla="*/ 8255726 w 9004232"/>
                <a:gd name="connsiteY10" fmla="*/ 1419231 h 1484546"/>
                <a:gd name="connsiteX11" fmla="*/ 9004232 w 9004232"/>
                <a:gd name="connsiteY11" fmla="*/ 1484546 h 148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04232" h="1484546">
                  <a:moveTo>
                    <a:pt x="0" y="1353917"/>
                  </a:moveTo>
                  <a:cubicBezTo>
                    <a:pt x="442836" y="1107899"/>
                    <a:pt x="74095" y="1334322"/>
                    <a:pt x="170420" y="1262476"/>
                  </a:cubicBezTo>
                  <a:cubicBezTo>
                    <a:pt x="266745" y="1190630"/>
                    <a:pt x="441123" y="1057826"/>
                    <a:pt x="577950" y="922843"/>
                  </a:cubicBezTo>
                  <a:cubicBezTo>
                    <a:pt x="714778" y="787860"/>
                    <a:pt x="806325" y="600626"/>
                    <a:pt x="991385" y="452580"/>
                  </a:cubicBezTo>
                  <a:cubicBezTo>
                    <a:pt x="1176445" y="304534"/>
                    <a:pt x="1280953" y="106414"/>
                    <a:pt x="1688311" y="34568"/>
                  </a:cubicBezTo>
                  <a:cubicBezTo>
                    <a:pt x="2095669" y="-37278"/>
                    <a:pt x="2758975" y="25859"/>
                    <a:pt x="3435532" y="21505"/>
                  </a:cubicBezTo>
                  <a:lnTo>
                    <a:pt x="5747656" y="8443"/>
                  </a:lnTo>
                  <a:cubicBezTo>
                    <a:pt x="6241867" y="12797"/>
                    <a:pt x="6202679" y="-26392"/>
                    <a:pt x="6400799" y="47631"/>
                  </a:cubicBezTo>
                  <a:cubicBezTo>
                    <a:pt x="6598919" y="121654"/>
                    <a:pt x="6718663" y="267523"/>
                    <a:pt x="6936377" y="452580"/>
                  </a:cubicBezTo>
                  <a:cubicBezTo>
                    <a:pt x="7154091" y="637637"/>
                    <a:pt x="7487195" y="996866"/>
                    <a:pt x="7707086" y="1157974"/>
                  </a:cubicBezTo>
                  <a:cubicBezTo>
                    <a:pt x="7926977" y="1319082"/>
                    <a:pt x="8053252" y="1336500"/>
                    <a:pt x="8255726" y="1419231"/>
                  </a:cubicBezTo>
                  <a:cubicBezTo>
                    <a:pt x="8458200" y="1501962"/>
                    <a:pt x="8648914" y="1447534"/>
                    <a:pt x="9004232" y="1484546"/>
                  </a:cubicBezTo>
                </a:path>
              </a:pathLst>
            </a:custGeom>
            <a:noFill/>
            <a:ln w="41275" cap="flat" cmpd="sng" algn="ctr">
              <a:solidFill>
                <a:srgbClr val="7030A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Freeform: Shape 25">
              <a:extLst>
                <a:ext uri="{FF2B5EF4-FFF2-40B4-BE49-F238E27FC236}">
                  <a16:creationId xmlns:a16="http://schemas.microsoft.com/office/drawing/2014/main" id="{68D975B8-47FC-1C8F-07B3-2FF36F18A646}"/>
                </a:ext>
              </a:extLst>
            </p:cNvPr>
            <p:cNvSpPr/>
            <p:nvPr/>
          </p:nvSpPr>
          <p:spPr>
            <a:xfrm>
              <a:off x="2295724" y="2976431"/>
              <a:ext cx="7503776" cy="1045028"/>
            </a:xfrm>
            <a:custGeom>
              <a:avLst/>
              <a:gdLst>
                <a:gd name="connsiteX0" fmla="*/ 0 w 7471955"/>
                <a:gd name="connsiteY0" fmla="*/ 0 h 1084217"/>
                <a:gd name="connsiteX1" fmla="*/ 1280160 w 7471955"/>
                <a:gd name="connsiteY1" fmla="*/ 574766 h 1084217"/>
                <a:gd name="connsiteX2" fmla="*/ 3944983 w 7471955"/>
                <a:gd name="connsiteY2" fmla="*/ 1005840 h 1084217"/>
                <a:gd name="connsiteX3" fmla="*/ 7471955 w 7471955"/>
                <a:gd name="connsiteY3" fmla="*/ 1084217 h 1084217"/>
                <a:gd name="connsiteX0" fmla="*/ 0 w 8268789"/>
                <a:gd name="connsiteY0" fmla="*/ 39624 h 1049923"/>
                <a:gd name="connsiteX1" fmla="*/ 1280160 w 8268789"/>
                <a:gd name="connsiteY1" fmla="*/ 614390 h 1049923"/>
                <a:gd name="connsiteX2" fmla="*/ 3944983 w 8268789"/>
                <a:gd name="connsiteY2" fmla="*/ 1045464 h 1049923"/>
                <a:gd name="connsiteX3" fmla="*/ 8268789 w 8268789"/>
                <a:gd name="connsiteY3" fmla="*/ 436 h 1049923"/>
                <a:gd name="connsiteX0" fmla="*/ 0 w 8268789"/>
                <a:gd name="connsiteY0" fmla="*/ 39188 h 1053978"/>
                <a:gd name="connsiteX1" fmla="*/ 1280160 w 8268789"/>
                <a:gd name="connsiteY1" fmla="*/ 613954 h 1053978"/>
                <a:gd name="connsiteX2" fmla="*/ 3944983 w 8268789"/>
                <a:gd name="connsiteY2" fmla="*/ 1045028 h 1053978"/>
                <a:gd name="connsiteX3" fmla="*/ 7262949 w 8268789"/>
                <a:gd name="connsiteY3" fmla="*/ 470260 h 1053978"/>
                <a:gd name="connsiteX4" fmla="*/ 8268789 w 8268789"/>
                <a:gd name="connsiteY4" fmla="*/ 0 h 1053978"/>
                <a:gd name="connsiteX0" fmla="*/ 0 w 8268789"/>
                <a:gd name="connsiteY0" fmla="*/ 39188 h 1053978"/>
                <a:gd name="connsiteX1" fmla="*/ 1280160 w 8268789"/>
                <a:gd name="connsiteY1" fmla="*/ 613954 h 1053978"/>
                <a:gd name="connsiteX2" fmla="*/ 3944983 w 8268789"/>
                <a:gd name="connsiteY2" fmla="*/ 1045028 h 1053978"/>
                <a:gd name="connsiteX3" fmla="*/ 7262949 w 8268789"/>
                <a:gd name="connsiteY3" fmla="*/ 470260 h 1053978"/>
                <a:gd name="connsiteX4" fmla="*/ 8268789 w 8268789"/>
                <a:gd name="connsiteY4" fmla="*/ 0 h 1053978"/>
                <a:gd name="connsiteX0" fmla="*/ 0 w 8268789"/>
                <a:gd name="connsiteY0" fmla="*/ 39188 h 1086691"/>
                <a:gd name="connsiteX1" fmla="*/ 1280160 w 8268789"/>
                <a:gd name="connsiteY1" fmla="*/ 613954 h 1086691"/>
                <a:gd name="connsiteX2" fmla="*/ 3944983 w 8268789"/>
                <a:gd name="connsiteY2" fmla="*/ 1045028 h 1086691"/>
                <a:gd name="connsiteX3" fmla="*/ 5577840 w 8268789"/>
                <a:gd name="connsiteY3" fmla="*/ 1018899 h 1086691"/>
                <a:gd name="connsiteX4" fmla="*/ 7262949 w 8268789"/>
                <a:gd name="connsiteY4" fmla="*/ 470260 h 1086691"/>
                <a:gd name="connsiteX5" fmla="*/ 8268789 w 8268789"/>
                <a:gd name="connsiteY5" fmla="*/ 0 h 1086691"/>
                <a:gd name="connsiteX0" fmla="*/ 0 w 8425544"/>
                <a:gd name="connsiteY0" fmla="*/ 39188 h 1086691"/>
                <a:gd name="connsiteX1" fmla="*/ 1436915 w 8425544"/>
                <a:gd name="connsiteY1" fmla="*/ 613954 h 1086691"/>
                <a:gd name="connsiteX2" fmla="*/ 4101738 w 8425544"/>
                <a:gd name="connsiteY2" fmla="*/ 1045028 h 1086691"/>
                <a:gd name="connsiteX3" fmla="*/ 5734595 w 8425544"/>
                <a:gd name="connsiteY3" fmla="*/ 1018899 h 1086691"/>
                <a:gd name="connsiteX4" fmla="*/ 7419704 w 8425544"/>
                <a:gd name="connsiteY4" fmla="*/ 470260 h 1086691"/>
                <a:gd name="connsiteX5" fmla="*/ 8425544 w 8425544"/>
                <a:gd name="connsiteY5" fmla="*/ 0 h 1086691"/>
                <a:gd name="connsiteX0" fmla="*/ 0 w 8425544"/>
                <a:gd name="connsiteY0" fmla="*/ 39188 h 1086691"/>
                <a:gd name="connsiteX1" fmla="*/ 927464 w 8425544"/>
                <a:gd name="connsiteY1" fmla="*/ 640079 h 1086691"/>
                <a:gd name="connsiteX2" fmla="*/ 4101738 w 8425544"/>
                <a:gd name="connsiteY2" fmla="*/ 1045028 h 1086691"/>
                <a:gd name="connsiteX3" fmla="*/ 5734595 w 8425544"/>
                <a:gd name="connsiteY3" fmla="*/ 1018899 h 1086691"/>
                <a:gd name="connsiteX4" fmla="*/ 7419704 w 8425544"/>
                <a:gd name="connsiteY4" fmla="*/ 470260 h 1086691"/>
                <a:gd name="connsiteX5" fmla="*/ 8425544 w 8425544"/>
                <a:gd name="connsiteY5" fmla="*/ 0 h 1086691"/>
                <a:gd name="connsiteX0" fmla="*/ 0 w 8425544"/>
                <a:gd name="connsiteY0" fmla="*/ 39188 h 1086691"/>
                <a:gd name="connsiteX1" fmla="*/ 927464 w 8425544"/>
                <a:gd name="connsiteY1" fmla="*/ 640079 h 1086691"/>
                <a:gd name="connsiteX2" fmla="*/ 4101738 w 8425544"/>
                <a:gd name="connsiteY2" fmla="*/ 1045028 h 1086691"/>
                <a:gd name="connsiteX3" fmla="*/ 5734595 w 8425544"/>
                <a:gd name="connsiteY3" fmla="*/ 1018899 h 1086691"/>
                <a:gd name="connsiteX4" fmla="*/ 7419704 w 8425544"/>
                <a:gd name="connsiteY4" fmla="*/ 470260 h 1086691"/>
                <a:gd name="connsiteX5" fmla="*/ 8425544 w 8425544"/>
                <a:gd name="connsiteY5" fmla="*/ 0 h 1086691"/>
                <a:gd name="connsiteX0" fmla="*/ 0 w 8425544"/>
                <a:gd name="connsiteY0" fmla="*/ 39188 h 1083402"/>
                <a:gd name="connsiteX1" fmla="*/ 927464 w 8425544"/>
                <a:gd name="connsiteY1" fmla="*/ 640079 h 1083402"/>
                <a:gd name="connsiteX2" fmla="*/ 1449978 w 8425544"/>
                <a:gd name="connsiteY2" fmla="*/ 914396 h 1083402"/>
                <a:gd name="connsiteX3" fmla="*/ 4101738 w 8425544"/>
                <a:gd name="connsiteY3" fmla="*/ 1045028 h 1083402"/>
                <a:gd name="connsiteX4" fmla="*/ 5734595 w 8425544"/>
                <a:gd name="connsiteY4" fmla="*/ 1018899 h 1083402"/>
                <a:gd name="connsiteX5" fmla="*/ 7419704 w 8425544"/>
                <a:gd name="connsiteY5" fmla="*/ 470260 h 1083402"/>
                <a:gd name="connsiteX6" fmla="*/ 8425544 w 8425544"/>
                <a:gd name="connsiteY6" fmla="*/ 0 h 1083402"/>
                <a:gd name="connsiteX0" fmla="*/ 0 w 8425544"/>
                <a:gd name="connsiteY0" fmla="*/ 39188 h 1056546"/>
                <a:gd name="connsiteX1" fmla="*/ 927464 w 8425544"/>
                <a:gd name="connsiteY1" fmla="*/ 640079 h 1056546"/>
                <a:gd name="connsiteX2" fmla="*/ 1449978 w 8425544"/>
                <a:gd name="connsiteY2" fmla="*/ 914396 h 1056546"/>
                <a:gd name="connsiteX3" fmla="*/ 4101738 w 8425544"/>
                <a:gd name="connsiteY3" fmla="*/ 1045028 h 1056546"/>
                <a:gd name="connsiteX4" fmla="*/ 5799909 w 8425544"/>
                <a:gd name="connsiteY4" fmla="*/ 914396 h 1056546"/>
                <a:gd name="connsiteX5" fmla="*/ 7419704 w 8425544"/>
                <a:gd name="connsiteY5" fmla="*/ 470260 h 1056546"/>
                <a:gd name="connsiteX6" fmla="*/ 8425544 w 8425544"/>
                <a:gd name="connsiteY6" fmla="*/ 0 h 1056546"/>
                <a:gd name="connsiteX0" fmla="*/ 0 w 8425544"/>
                <a:gd name="connsiteY0" fmla="*/ 39188 h 1061058"/>
                <a:gd name="connsiteX1" fmla="*/ 927464 w 8425544"/>
                <a:gd name="connsiteY1" fmla="*/ 640079 h 1061058"/>
                <a:gd name="connsiteX2" fmla="*/ 1449978 w 8425544"/>
                <a:gd name="connsiteY2" fmla="*/ 914396 h 1061058"/>
                <a:gd name="connsiteX3" fmla="*/ 4101738 w 8425544"/>
                <a:gd name="connsiteY3" fmla="*/ 1045028 h 1061058"/>
                <a:gd name="connsiteX4" fmla="*/ 5799909 w 8425544"/>
                <a:gd name="connsiteY4" fmla="*/ 914396 h 1061058"/>
                <a:gd name="connsiteX5" fmla="*/ 7419704 w 8425544"/>
                <a:gd name="connsiteY5" fmla="*/ 470260 h 1061058"/>
                <a:gd name="connsiteX6" fmla="*/ 8425544 w 8425544"/>
                <a:gd name="connsiteY6" fmla="*/ 0 h 1061058"/>
                <a:gd name="connsiteX0" fmla="*/ 0 w 8425544"/>
                <a:gd name="connsiteY0" fmla="*/ 39188 h 1051356"/>
                <a:gd name="connsiteX1" fmla="*/ 927464 w 8425544"/>
                <a:gd name="connsiteY1" fmla="*/ 640079 h 1051356"/>
                <a:gd name="connsiteX2" fmla="*/ 1449978 w 8425544"/>
                <a:gd name="connsiteY2" fmla="*/ 914396 h 1051356"/>
                <a:gd name="connsiteX3" fmla="*/ 4101738 w 8425544"/>
                <a:gd name="connsiteY3" fmla="*/ 1045028 h 1051356"/>
                <a:gd name="connsiteX4" fmla="*/ 5421087 w 8425544"/>
                <a:gd name="connsiteY4" fmla="*/ 1018899 h 1051356"/>
                <a:gd name="connsiteX5" fmla="*/ 5799909 w 8425544"/>
                <a:gd name="connsiteY5" fmla="*/ 914396 h 1051356"/>
                <a:gd name="connsiteX6" fmla="*/ 7419704 w 8425544"/>
                <a:gd name="connsiteY6" fmla="*/ 470260 h 1051356"/>
                <a:gd name="connsiteX7" fmla="*/ 8425544 w 8425544"/>
                <a:gd name="connsiteY7" fmla="*/ 0 h 1051356"/>
                <a:gd name="connsiteX0" fmla="*/ 0 w 8425544"/>
                <a:gd name="connsiteY0" fmla="*/ 39188 h 1051356"/>
                <a:gd name="connsiteX1" fmla="*/ 927464 w 8425544"/>
                <a:gd name="connsiteY1" fmla="*/ 640079 h 1051356"/>
                <a:gd name="connsiteX2" fmla="*/ 1449978 w 8425544"/>
                <a:gd name="connsiteY2" fmla="*/ 914396 h 1051356"/>
                <a:gd name="connsiteX3" fmla="*/ 4101738 w 8425544"/>
                <a:gd name="connsiteY3" fmla="*/ 1045028 h 1051356"/>
                <a:gd name="connsiteX4" fmla="*/ 5421087 w 8425544"/>
                <a:gd name="connsiteY4" fmla="*/ 1018899 h 1051356"/>
                <a:gd name="connsiteX5" fmla="*/ 6361611 w 8425544"/>
                <a:gd name="connsiteY5" fmla="*/ 992773 h 1051356"/>
                <a:gd name="connsiteX6" fmla="*/ 7419704 w 8425544"/>
                <a:gd name="connsiteY6" fmla="*/ 470260 h 1051356"/>
                <a:gd name="connsiteX7" fmla="*/ 8425544 w 8425544"/>
                <a:gd name="connsiteY7" fmla="*/ 0 h 1051356"/>
                <a:gd name="connsiteX0" fmla="*/ 0 w 8425544"/>
                <a:gd name="connsiteY0" fmla="*/ 39188 h 1051356"/>
                <a:gd name="connsiteX1" fmla="*/ 927464 w 8425544"/>
                <a:gd name="connsiteY1" fmla="*/ 640079 h 1051356"/>
                <a:gd name="connsiteX2" fmla="*/ 1449978 w 8425544"/>
                <a:gd name="connsiteY2" fmla="*/ 914396 h 1051356"/>
                <a:gd name="connsiteX3" fmla="*/ 4101738 w 8425544"/>
                <a:gd name="connsiteY3" fmla="*/ 1045028 h 1051356"/>
                <a:gd name="connsiteX4" fmla="*/ 5421087 w 8425544"/>
                <a:gd name="connsiteY4" fmla="*/ 1018899 h 1051356"/>
                <a:gd name="connsiteX5" fmla="*/ 6361611 w 8425544"/>
                <a:gd name="connsiteY5" fmla="*/ 992773 h 1051356"/>
                <a:gd name="connsiteX6" fmla="*/ 7419704 w 8425544"/>
                <a:gd name="connsiteY6" fmla="*/ 470260 h 1051356"/>
                <a:gd name="connsiteX7" fmla="*/ 8425544 w 8425544"/>
                <a:gd name="connsiteY7" fmla="*/ 0 h 1051356"/>
                <a:gd name="connsiteX0" fmla="*/ 0 w 8425544"/>
                <a:gd name="connsiteY0" fmla="*/ 39188 h 1051356"/>
                <a:gd name="connsiteX1" fmla="*/ 927464 w 8425544"/>
                <a:gd name="connsiteY1" fmla="*/ 640079 h 1051356"/>
                <a:gd name="connsiteX2" fmla="*/ 1449978 w 8425544"/>
                <a:gd name="connsiteY2" fmla="*/ 914396 h 1051356"/>
                <a:gd name="connsiteX3" fmla="*/ 4101738 w 8425544"/>
                <a:gd name="connsiteY3" fmla="*/ 1045028 h 1051356"/>
                <a:gd name="connsiteX4" fmla="*/ 5421087 w 8425544"/>
                <a:gd name="connsiteY4" fmla="*/ 1018899 h 1051356"/>
                <a:gd name="connsiteX5" fmla="*/ 6361611 w 8425544"/>
                <a:gd name="connsiteY5" fmla="*/ 992773 h 1051356"/>
                <a:gd name="connsiteX6" fmla="*/ 7419704 w 8425544"/>
                <a:gd name="connsiteY6" fmla="*/ 470260 h 1051356"/>
                <a:gd name="connsiteX7" fmla="*/ 8425544 w 8425544"/>
                <a:gd name="connsiteY7" fmla="*/ 0 h 1051356"/>
                <a:gd name="connsiteX0" fmla="*/ 0 w 8425544"/>
                <a:gd name="connsiteY0" fmla="*/ 39188 h 1051356"/>
                <a:gd name="connsiteX1" fmla="*/ 927464 w 8425544"/>
                <a:gd name="connsiteY1" fmla="*/ 640079 h 1051356"/>
                <a:gd name="connsiteX2" fmla="*/ 1449978 w 8425544"/>
                <a:gd name="connsiteY2" fmla="*/ 914396 h 1051356"/>
                <a:gd name="connsiteX3" fmla="*/ 4101738 w 8425544"/>
                <a:gd name="connsiteY3" fmla="*/ 1045028 h 1051356"/>
                <a:gd name="connsiteX4" fmla="*/ 5421087 w 8425544"/>
                <a:gd name="connsiteY4" fmla="*/ 1018899 h 1051356"/>
                <a:gd name="connsiteX5" fmla="*/ 6361611 w 8425544"/>
                <a:gd name="connsiteY5" fmla="*/ 992773 h 1051356"/>
                <a:gd name="connsiteX6" fmla="*/ 7419704 w 8425544"/>
                <a:gd name="connsiteY6" fmla="*/ 470260 h 1051356"/>
                <a:gd name="connsiteX7" fmla="*/ 8425544 w 8425544"/>
                <a:gd name="connsiteY7" fmla="*/ 0 h 1051356"/>
                <a:gd name="connsiteX0" fmla="*/ 0 w 8425544"/>
                <a:gd name="connsiteY0" fmla="*/ 39188 h 1045028"/>
                <a:gd name="connsiteX1" fmla="*/ 927464 w 8425544"/>
                <a:gd name="connsiteY1" fmla="*/ 640079 h 1045028"/>
                <a:gd name="connsiteX2" fmla="*/ 1449978 w 8425544"/>
                <a:gd name="connsiteY2" fmla="*/ 914396 h 1045028"/>
                <a:gd name="connsiteX3" fmla="*/ 4101738 w 8425544"/>
                <a:gd name="connsiteY3" fmla="*/ 1045028 h 1045028"/>
                <a:gd name="connsiteX4" fmla="*/ 6361611 w 8425544"/>
                <a:gd name="connsiteY4" fmla="*/ 992773 h 1045028"/>
                <a:gd name="connsiteX5" fmla="*/ 7419704 w 8425544"/>
                <a:gd name="connsiteY5" fmla="*/ 470260 h 1045028"/>
                <a:gd name="connsiteX6" fmla="*/ 8425544 w 8425544"/>
                <a:gd name="connsiteY6" fmla="*/ 0 h 1045028"/>
                <a:gd name="connsiteX0" fmla="*/ 0 w 8425544"/>
                <a:gd name="connsiteY0" fmla="*/ 39188 h 1045028"/>
                <a:gd name="connsiteX1" fmla="*/ 927464 w 8425544"/>
                <a:gd name="connsiteY1" fmla="*/ 640079 h 1045028"/>
                <a:gd name="connsiteX2" fmla="*/ 1449978 w 8425544"/>
                <a:gd name="connsiteY2" fmla="*/ 914396 h 1045028"/>
                <a:gd name="connsiteX3" fmla="*/ 4101738 w 8425544"/>
                <a:gd name="connsiteY3" fmla="*/ 1045028 h 1045028"/>
                <a:gd name="connsiteX4" fmla="*/ 6361611 w 8425544"/>
                <a:gd name="connsiteY4" fmla="*/ 992773 h 1045028"/>
                <a:gd name="connsiteX5" fmla="*/ 7419704 w 8425544"/>
                <a:gd name="connsiteY5" fmla="*/ 470260 h 1045028"/>
                <a:gd name="connsiteX6" fmla="*/ 8425544 w 8425544"/>
                <a:gd name="connsiteY6" fmla="*/ 0 h 104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25544" h="1045028">
                  <a:moveTo>
                    <a:pt x="0" y="39188"/>
                  </a:moveTo>
                  <a:cubicBezTo>
                    <a:pt x="311331" y="242751"/>
                    <a:pt x="685801" y="494211"/>
                    <a:pt x="927464" y="640079"/>
                  </a:cubicBezTo>
                  <a:cubicBezTo>
                    <a:pt x="1169127" y="785947"/>
                    <a:pt x="1051561" y="768528"/>
                    <a:pt x="1449978" y="914396"/>
                  </a:cubicBezTo>
                  <a:cubicBezTo>
                    <a:pt x="1979024" y="981887"/>
                    <a:pt x="3283133" y="1031965"/>
                    <a:pt x="4101738" y="1045028"/>
                  </a:cubicBezTo>
                  <a:lnTo>
                    <a:pt x="6361611" y="992773"/>
                  </a:lnTo>
                  <a:cubicBezTo>
                    <a:pt x="6914605" y="896978"/>
                    <a:pt x="6751321" y="844728"/>
                    <a:pt x="7419704" y="470260"/>
                  </a:cubicBezTo>
                  <a:cubicBezTo>
                    <a:pt x="8244841" y="100146"/>
                    <a:pt x="8249195" y="34834"/>
                    <a:pt x="8425544" y="0"/>
                  </a:cubicBezTo>
                </a:path>
              </a:pathLst>
            </a:custGeom>
            <a:noFill/>
            <a:ln w="88900" cap="flat" cmpd="sng" algn="ctr">
              <a:solidFill>
                <a:srgbClr val="70AD47">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D59B2AEE-D54C-4E78-0378-AA0BEA4C2E07}"/>
                </a:ext>
              </a:extLst>
            </p:cNvPr>
            <p:cNvSpPr txBox="1"/>
            <p:nvPr/>
          </p:nvSpPr>
          <p:spPr>
            <a:xfrm>
              <a:off x="6062875" y="2929060"/>
              <a:ext cx="3661025"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rPr>
                <a:t>Less erosion in middle of cluster</a:t>
              </a:r>
            </a:p>
          </p:txBody>
        </p:sp>
        <p:sp>
          <p:nvSpPr>
            <p:cNvPr id="38" name="Rectangle 37">
              <a:extLst>
                <a:ext uri="{FF2B5EF4-FFF2-40B4-BE49-F238E27FC236}">
                  <a16:creationId xmlns:a16="http://schemas.microsoft.com/office/drawing/2014/main" id="{58CB5D6D-77F0-1371-361B-DDC45DFADA39}"/>
                </a:ext>
              </a:extLst>
            </p:cNvPr>
            <p:cNvSpPr/>
            <p:nvPr/>
          </p:nvSpPr>
          <p:spPr>
            <a:xfrm>
              <a:off x="1264603" y="2480223"/>
              <a:ext cx="1118673" cy="306134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Isosceles Triangle 29">
              <a:extLst>
                <a:ext uri="{FF2B5EF4-FFF2-40B4-BE49-F238E27FC236}">
                  <a16:creationId xmlns:a16="http://schemas.microsoft.com/office/drawing/2014/main" id="{5E229F65-C201-C42C-F162-B3DF8DE6A739}"/>
                </a:ext>
              </a:extLst>
            </p:cNvPr>
            <p:cNvSpPr/>
            <p:nvPr/>
          </p:nvSpPr>
          <p:spPr>
            <a:xfrm>
              <a:off x="3589498" y="5190989"/>
              <a:ext cx="118202" cy="254780"/>
            </a:xfrm>
            <a:prstGeom prst="triangle">
              <a:avLst/>
            </a:prstGeom>
            <a:solidFill>
              <a:sysClr val="windowText" lastClr="000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1" name="Isosceles Triangle 30">
              <a:extLst>
                <a:ext uri="{FF2B5EF4-FFF2-40B4-BE49-F238E27FC236}">
                  <a16:creationId xmlns:a16="http://schemas.microsoft.com/office/drawing/2014/main" id="{121432FF-91F7-08FB-5CB9-6A1865D8EBF7}"/>
                </a:ext>
              </a:extLst>
            </p:cNvPr>
            <p:cNvSpPr/>
            <p:nvPr/>
          </p:nvSpPr>
          <p:spPr>
            <a:xfrm>
              <a:off x="8135965" y="5156769"/>
              <a:ext cx="118202" cy="254780"/>
            </a:xfrm>
            <a:prstGeom prst="triangle">
              <a:avLst/>
            </a:prstGeom>
            <a:solidFill>
              <a:sysClr val="windowText" lastClr="000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Isosceles Triangle 31">
              <a:extLst>
                <a:ext uri="{FF2B5EF4-FFF2-40B4-BE49-F238E27FC236}">
                  <a16:creationId xmlns:a16="http://schemas.microsoft.com/office/drawing/2014/main" id="{4CC410FB-F6F0-881E-916C-E19A401C1049}"/>
                </a:ext>
              </a:extLst>
            </p:cNvPr>
            <p:cNvSpPr/>
            <p:nvPr/>
          </p:nvSpPr>
          <p:spPr>
            <a:xfrm>
              <a:off x="5862731" y="5148509"/>
              <a:ext cx="118202" cy="254780"/>
            </a:xfrm>
            <a:prstGeom prst="triangle">
              <a:avLst/>
            </a:prstGeom>
            <a:solidFill>
              <a:sysClr val="windowText" lastClr="000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Isosceles Triangle 32">
              <a:extLst>
                <a:ext uri="{FF2B5EF4-FFF2-40B4-BE49-F238E27FC236}">
                  <a16:creationId xmlns:a16="http://schemas.microsoft.com/office/drawing/2014/main" id="{6712FB78-4F39-8076-915F-5CEBA86364B4}"/>
                </a:ext>
              </a:extLst>
            </p:cNvPr>
            <p:cNvSpPr/>
            <p:nvPr/>
          </p:nvSpPr>
          <p:spPr>
            <a:xfrm>
              <a:off x="4726115" y="5161572"/>
              <a:ext cx="118202" cy="254780"/>
            </a:xfrm>
            <a:prstGeom prst="triangle">
              <a:avLst/>
            </a:prstGeom>
            <a:solidFill>
              <a:sysClr val="windowText" lastClr="000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Isosceles Triangle 33">
              <a:extLst>
                <a:ext uri="{FF2B5EF4-FFF2-40B4-BE49-F238E27FC236}">
                  <a16:creationId xmlns:a16="http://schemas.microsoft.com/office/drawing/2014/main" id="{BD1279CD-C49C-E61C-EF39-A964E6AE1AFD}"/>
                </a:ext>
              </a:extLst>
            </p:cNvPr>
            <p:cNvSpPr/>
            <p:nvPr/>
          </p:nvSpPr>
          <p:spPr>
            <a:xfrm>
              <a:off x="6986338" y="5189313"/>
              <a:ext cx="118202" cy="254780"/>
            </a:xfrm>
            <a:prstGeom prst="triangle">
              <a:avLst/>
            </a:prstGeom>
            <a:solidFill>
              <a:sysClr val="windowText" lastClr="0000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99CA67B8-F842-F351-327F-EC1537A5039F}"/>
                </a:ext>
              </a:extLst>
            </p:cNvPr>
            <p:cNvSpPr txBox="1"/>
            <p:nvPr/>
          </p:nvSpPr>
          <p:spPr>
            <a:xfrm>
              <a:off x="2290367" y="5470039"/>
              <a:ext cx="977462" cy="47481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prstClr val="black"/>
                  </a:solidFill>
                  <a:effectLst/>
                  <a:uLnTx/>
                  <a:uFillTx/>
                </a:rPr>
                <a:t>Heel</a:t>
              </a:r>
            </a:p>
          </p:txBody>
        </p:sp>
        <p:sp>
          <p:nvSpPr>
            <p:cNvPr id="5" name="Arrow: Right 4">
              <a:extLst>
                <a:ext uri="{FF2B5EF4-FFF2-40B4-BE49-F238E27FC236}">
                  <a16:creationId xmlns:a16="http://schemas.microsoft.com/office/drawing/2014/main" id="{DB7BCC32-166E-9DDE-36E8-A3AC97F428C3}"/>
                </a:ext>
              </a:extLst>
            </p:cNvPr>
            <p:cNvSpPr/>
            <p:nvPr/>
          </p:nvSpPr>
          <p:spPr>
            <a:xfrm>
              <a:off x="3793347" y="5414895"/>
              <a:ext cx="5129048" cy="549035"/>
            </a:xfrm>
            <a:prstGeom prst="rightArrow">
              <a:avLst>
                <a:gd name="adj1" fmla="val 50000"/>
                <a:gd name="adj2" fmla="val 72857"/>
              </a:avLst>
            </a:prstGeom>
            <a:solidFill>
              <a:srgbClr val="4472C4"/>
            </a:solidFill>
            <a:ln w="12700" cap="flat" cmpd="sng" algn="ctr">
              <a:solidFill>
                <a:srgbClr val="4472C4">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8FDFDADC-BE3E-75D7-393D-DBD23D64FEAD}"/>
                </a:ext>
              </a:extLst>
            </p:cNvPr>
            <p:cNvSpPr txBox="1"/>
            <p:nvPr/>
          </p:nvSpPr>
          <p:spPr>
            <a:xfrm>
              <a:off x="5858629" y="5470039"/>
              <a:ext cx="977462" cy="47481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prstClr val="black"/>
                  </a:solidFill>
                  <a:effectLst/>
                  <a:uLnTx/>
                  <a:uFillTx/>
                </a:rPr>
                <a:t>Flow</a:t>
              </a:r>
            </a:p>
          </p:txBody>
        </p:sp>
        <p:sp>
          <p:nvSpPr>
            <p:cNvPr id="8" name="TextBox 7">
              <a:extLst>
                <a:ext uri="{FF2B5EF4-FFF2-40B4-BE49-F238E27FC236}">
                  <a16:creationId xmlns:a16="http://schemas.microsoft.com/office/drawing/2014/main" id="{ECF1E6A0-B4E0-43F1-68F6-81959278C7DC}"/>
                </a:ext>
              </a:extLst>
            </p:cNvPr>
            <p:cNvSpPr txBox="1"/>
            <p:nvPr/>
          </p:nvSpPr>
          <p:spPr>
            <a:xfrm rot="16200000">
              <a:off x="-307204" y="3408569"/>
              <a:ext cx="3644865"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prstClr val="black"/>
                  </a:solidFill>
                  <a:effectLst/>
                  <a:uLnTx/>
                  <a:uFillTx/>
                </a:rPr>
                <a:t>Increasing Erosion of perf</a:t>
              </a:r>
            </a:p>
          </p:txBody>
        </p:sp>
        <p:sp>
          <p:nvSpPr>
            <p:cNvPr id="9" name="Arrow: Right 8">
              <a:extLst>
                <a:ext uri="{FF2B5EF4-FFF2-40B4-BE49-F238E27FC236}">
                  <a16:creationId xmlns:a16="http://schemas.microsoft.com/office/drawing/2014/main" id="{9B0C83D4-DDF7-F114-A97B-88C97D2909CA}"/>
                </a:ext>
              </a:extLst>
            </p:cNvPr>
            <p:cNvSpPr/>
            <p:nvPr/>
          </p:nvSpPr>
          <p:spPr>
            <a:xfrm rot="16200000">
              <a:off x="304082" y="3306401"/>
              <a:ext cx="3424399" cy="605005"/>
            </a:xfrm>
            <a:prstGeom prst="rightArrow">
              <a:avLst>
                <a:gd name="adj1" fmla="val 50000"/>
                <a:gd name="adj2" fmla="val 72857"/>
              </a:avLst>
            </a:prstGeom>
            <a:solidFill>
              <a:srgbClr val="4472C4"/>
            </a:solidFill>
            <a:ln w="12700" cap="flat" cmpd="sng" algn="ctr">
              <a:solidFill>
                <a:srgbClr val="4472C4">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10" name="Straight Connector 9">
              <a:extLst>
                <a:ext uri="{FF2B5EF4-FFF2-40B4-BE49-F238E27FC236}">
                  <a16:creationId xmlns:a16="http://schemas.microsoft.com/office/drawing/2014/main" id="{FF5DEC62-F2CC-E252-982F-87321CBFD8EE}"/>
                </a:ext>
              </a:extLst>
            </p:cNvPr>
            <p:cNvCxnSpPr>
              <a:cxnSpLocks/>
            </p:cNvCxnSpPr>
            <p:nvPr/>
          </p:nvCxnSpPr>
          <p:spPr>
            <a:xfrm flipV="1">
              <a:off x="2388563" y="1907037"/>
              <a:ext cx="0" cy="3414066"/>
            </a:xfrm>
            <a:prstGeom prst="line">
              <a:avLst/>
            </a:prstGeom>
            <a:noFill/>
            <a:ln w="6350" cap="flat" cmpd="sng" algn="ctr">
              <a:solidFill>
                <a:srgbClr val="4472C4"/>
              </a:solidFill>
              <a:prstDash val="solid"/>
              <a:miter lim="800000"/>
            </a:ln>
            <a:effectLst/>
          </p:spPr>
        </p:cxnSp>
        <p:sp>
          <p:nvSpPr>
            <p:cNvPr id="21" name="TextBox 20">
              <a:extLst>
                <a:ext uri="{FF2B5EF4-FFF2-40B4-BE49-F238E27FC236}">
                  <a16:creationId xmlns:a16="http://schemas.microsoft.com/office/drawing/2014/main" id="{17B7DA29-1E1A-B5C7-2B8C-64E6958DE458}"/>
                </a:ext>
              </a:extLst>
            </p:cNvPr>
            <p:cNvSpPr txBox="1"/>
            <p:nvPr/>
          </p:nvSpPr>
          <p:spPr>
            <a:xfrm>
              <a:off x="9493287" y="5470039"/>
              <a:ext cx="977462"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prstClr val="black"/>
                  </a:solidFill>
                  <a:effectLst/>
                  <a:uLnTx/>
                  <a:uFillTx/>
                </a:rPr>
                <a:t>Toe</a:t>
              </a:r>
            </a:p>
          </p:txBody>
        </p:sp>
        <p:sp>
          <p:nvSpPr>
            <p:cNvPr id="19" name="TextBox 18">
              <a:extLst>
                <a:ext uri="{FF2B5EF4-FFF2-40B4-BE49-F238E27FC236}">
                  <a16:creationId xmlns:a16="http://schemas.microsoft.com/office/drawing/2014/main" id="{4CCAD44E-452F-5239-5A39-F14A0E5F48B7}"/>
                </a:ext>
              </a:extLst>
            </p:cNvPr>
            <p:cNvSpPr txBox="1"/>
            <p:nvPr/>
          </p:nvSpPr>
          <p:spPr>
            <a:xfrm>
              <a:off x="8536612" y="3957838"/>
              <a:ext cx="2976478"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rPr>
                <a:t>Cumulative stress shadow from cluster fracs</a:t>
              </a:r>
            </a:p>
          </p:txBody>
        </p:sp>
        <p:sp>
          <p:nvSpPr>
            <p:cNvPr id="40" name="Freeform: Shape 39">
              <a:extLst>
                <a:ext uri="{FF2B5EF4-FFF2-40B4-BE49-F238E27FC236}">
                  <a16:creationId xmlns:a16="http://schemas.microsoft.com/office/drawing/2014/main" id="{4A21805B-E23C-F647-BCD9-BEB8F9E177DF}"/>
                </a:ext>
              </a:extLst>
            </p:cNvPr>
            <p:cNvSpPr/>
            <p:nvPr/>
          </p:nvSpPr>
          <p:spPr>
            <a:xfrm>
              <a:off x="6619722" y="4401430"/>
              <a:ext cx="3038592" cy="874178"/>
            </a:xfrm>
            <a:custGeom>
              <a:avLst/>
              <a:gdLst>
                <a:gd name="connsiteX0" fmla="*/ 0 w 2536130"/>
                <a:gd name="connsiteY0" fmla="*/ 702351 h 771246"/>
                <a:gd name="connsiteX1" fmla="*/ 535577 w 2536130"/>
                <a:gd name="connsiteY1" fmla="*/ 637037 h 771246"/>
                <a:gd name="connsiteX2" fmla="*/ 809897 w 2536130"/>
                <a:gd name="connsiteY2" fmla="*/ 493345 h 771246"/>
                <a:gd name="connsiteX3" fmla="*/ 1058092 w 2536130"/>
                <a:gd name="connsiteY3" fmla="*/ 205962 h 771246"/>
                <a:gd name="connsiteX4" fmla="*/ 1214846 w 2536130"/>
                <a:gd name="connsiteY4" fmla="*/ 10019 h 771246"/>
                <a:gd name="connsiteX5" fmla="*/ 1515292 w 2536130"/>
                <a:gd name="connsiteY5" fmla="*/ 62271 h 771246"/>
                <a:gd name="connsiteX6" fmla="*/ 1658983 w 2536130"/>
                <a:gd name="connsiteY6" fmla="*/ 349654 h 771246"/>
                <a:gd name="connsiteX7" fmla="*/ 1841863 w 2536130"/>
                <a:gd name="connsiteY7" fmla="*/ 558659 h 771246"/>
                <a:gd name="connsiteX8" fmla="*/ 2194560 w 2536130"/>
                <a:gd name="connsiteY8" fmla="*/ 715414 h 771246"/>
                <a:gd name="connsiteX9" fmla="*/ 2521132 w 2536130"/>
                <a:gd name="connsiteY9" fmla="*/ 702351 h 771246"/>
                <a:gd name="connsiteX0" fmla="*/ 0 w 2536130"/>
                <a:gd name="connsiteY0" fmla="*/ 800266 h 869161"/>
                <a:gd name="connsiteX1" fmla="*/ 535577 w 2536130"/>
                <a:gd name="connsiteY1" fmla="*/ 734952 h 869161"/>
                <a:gd name="connsiteX2" fmla="*/ 809897 w 2536130"/>
                <a:gd name="connsiteY2" fmla="*/ 591260 h 869161"/>
                <a:gd name="connsiteX3" fmla="*/ 1058092 w 2536130"/>
                <a:gd name="connsiteY3" fmla="*/ 303877 h 869161"/>
                <a:gd name="connsiteX4" fmla="*/ 1298272 w 2536130"/>
                <a:gd name="connsiteY4" fmla="*/ 3431 h 869161"/>
                <a:gd name="connsiteX5" fmla="*/ 1515292 w 2536130"/>
                <a:gd name="connsiteY5" fmla="*/ 160186 h 869161"/>
                <a:gd name="connsiteX6" fmla="*/ 1658983 w 2536130"/>
                <a:gd name="connsiteY6" fmla="*/ 447569 h 869161"/>
                <a:gd name="connsiteX7" fmla="*/ 1841863 w 2536130"/>
                <a:gd name="connsiteY7" fmla="*/ 656574 h 869161"/>
                <a:gd name="connsiteX8" fmla="*/ 2194560 w 2536130"/>
                <a:gd name="connsiteY8" fmla="*/ 813329 h 869161"/>
                <a:gd name="connsiteX9" fmla="*/ 2521132 w 2536130"/>
                <a:gd name="connsiteY9" fmla="*/ 800266 h 869161"/>
                <a:gd name="connsiteX0" fmla="*/ 0 w 2536130"/>
                <a:gd name="connsiteY0" fmla="*/ 796852 h 865747"/>
                <a:gd name="connsiteX1" fmla="*/ 535577 w 2536130"/>
                <a:gd name="connsiteY1" fmla="*/ 731538 h 865747"/>
                <a:gd name="connsiteX2" fmla="*/ 809897 w 2536130"/>
                <a:gd name="connsiteY2" fmla="*/ 587846 h 865747"/>
                <a:gd name="connsiteX3" fmla="*/ 1058092 w 2536130"/>
                <a:gd name="connsiteY3" fmla="*/ 300463 h 865747"/>
                <a:gd name="connsiteX4" fmla="*/ 1298272 w 2536130"/>
                <a:gd name="connsiteY4" fmla="*/ 17 h 865747"/>
                <a:gd name="connsiteX5" fmla="*/ 1557005 w 2536130"/>
                <a:gd name="connsiteY5" fmla="*/ 287400 h 865747"/>
                <a:gd name="connsiteX6" fmla="*/ 1658983 w 2536130"/>
                <a:gd name="connsiteY6" fmla="*/ 444155 h 865747"/>
                <a:gd name="connsiteX7" fmla="*/ 1841863 w 2536130"/>
                <a:gd name="connsiteY7" fmla="*/ 653160 h 865747"/>
                <a:gd name="connsiteX8" fmla="*/ 2194560 w 2536130"/>
                <a:gd name="connsiteY8" fmla="*/ 809915 h 865747"/>
                <a:gd name="connsiteX9" fmla="*/ 2521132 w 2536130"/>
                <a:gd name="connsiteY9" fmla="*/ 796852 h 865747"/>
                <a:gd name="connsiteX0" fmla="*/ 0 w 2536130"/>
                <a:gd name="connsiteY0" fmla="*/ 796854 h 865749"/>
                <a:gd name="connsiteX1" fmla="*/ 535577 w 2536130"/>
                <a:gd name="connsiteY1" fmla="*/ 731540 h 865749"/>
                <a:gd name="connsiteX2" fmla="*/ 809897 w 2536130"/>
                <a:gd name="connsiteY2" fmla="*/ 587848 h 865749"/>
                <a:gd name="connsiteX3" fmla="*/ 1058092 w 2536130"/>
                <a:gd name="connsiteY3" fmla="*/ 300465 h 865749"/>
                <a:gd name="connsiteX4" fmla="*/ 1298272 w 2536130"/>
                <a:gd name="connsiteY4" fmla="*/ 19 h 865749"/>
                <a:gd name="connsiteX5" fmla="*/ 1557005 w 2536130"/>
                <a:gd name="connsiteY5" fmla="*/ 287402 h 865749"/>
                <a:gd name="connsiteX6" fmla="*/ 1841863 w 2536130"/>
                <a:gd name="connsiteY6" fmla="*/ 653162 h 865749"/>
                <a:gd name="connsiteX7" fmla="*/ 2194560 w 2536130"/>
                <a:gd name="connsiteY7" fmla="*/ 809917 h 865749"/>
                <a:gd name="connsiteX8" fmla="*/ 2521132 w 2536130"/>
                <a:gd name="connsiteY8" fmla="*/ 796854 h 865749"/>
                <a:gd name="connsiteX0" fmla="*/ 0 w 2536130"/>
                <a:gd name="connsiteY0" fmla="*/ 1084226 h 1153121"/>
                <a:gd name="connsiteX1" fmla="*/ 535577 w 2536130"/>
                <a:gd name="connsiteY1" fmla="*/ 1018912 h 1153121"/>
                <a:gd name="connsiteX2" fmla="*/ 809897 w 2536130"/>
                <a:gd name="connsiteY2" fmla="*/ 875220 h 1153121"/>
                <a:gd name="connsiteX3" fmla="*/ 1058092 w 2536130"/>
                <a:gd name="connsiteY3" fmla="*/ 587837 h 1153121"/>
                <a:gd name="connsiteX4" fmla="*/ 1314958 w 2536130"/>
                <a:gd name="connsiteY4" fmla="*/ 8 h 1153121"/>
                <a:gd name="connsiteX5" fmla="*/ 1557005 w 2536130"/>
                <a:gd name="connsiteY5" fmla="*/ 574774 h 1153121"/>
                <a:gd name="connsiteX6" fmla="*/ 1841863 w 2536130"/>
                <a:gd name="connsiteY6" fmla="*/ 940534 h 1153121"/>
                <a:gd name="connsiteX7" fmla="*/ 2194560 w 2536130"/>
                <a:gd name="connsiteY7" fmla="*/ 1097289 h 1153121"/>
                <a:gd name="connsiteX8" fmla="*/ 2521132 w 2536130"/>
                <a:gd name="connsiteY8" fmla="*/ 1084226 h 1153121"/>
                <a:gd name="connsiteX0" fmla="*/ 0 w 2576309"/>
                <a:gd name="connsiteY0" fmla="*/ 1084226 h 1181057"/>
                <a:gd name="connsiteX1" fmla="*/ 535577 w 2576309"/>
                <a:gd name="connsiteY1" fmla="*/ 1018912 h 1181057"/>
                <a:gd name="connsiteX2" fmla="*/ 809897 w 2576309"/>
                <a:gd name="connsiteY2" fmla="*/ 875220 h 1181057"/>
                <a:gd name="connsiteX3" fmla="*/ 1058092 w 2576309"/>
                <a:gd name="connsiteY3" fmla="*/ 587837 h 1181057"/>
                <a:gd name="connsiteX4" fmla="*/ 1314958 w 2576309"/>
                <a:gd name="connsiteY4" fmla="*/ 8 h 1181057"/>
                <a:gd name="connsiteX5" fmla="*/ 1557005 w 2576309"/>
                <a:gd name="connsiteY5" fmla="*/ 574774 h 1181057"/>
                <a:gd name="connsiteX6" fmla="*/ 1841863 w 2576309"/>
                <a:gd name="connsiteY6" fmla="*/ 940534 h 1181057"/>
                <a:gd name="connsiteX7" fmla="*/ 2194560 w 2576309"/>
                <a:gd name="connsiteY7" fmla="*/ 1097289 h 1181057"/>
                <a:gd name="connsiteX8" fmla="*/ 2562845 w 2576309"/>
                <a:gd name="connsiteY8" fmla="*/ 1123415 h 1181057"/>
                <a:gd name="connsiteX0" fmla="*/ 0 w 2576309"/>
                <a:gd name="connsiteY0" fmla="*/ 1084226 h 1181057"/>
                <a:gd name="connsiteX1" fmla="*/ 368726 w 2576309"/>
                <a:gd name="connsiteY1" fmla="*/ 1045038 h 1181057"/>
                <a:gd name="connsiteX2" fmla="*/ 809897 w 2576309"/>
                <a:gd name="connsiteY2" fmla="*/ 875220 h 1181057"/>
                <a:gd name="connsiteX3" fmla="*/ 1058092 w 2576309"/>
                <a:gd name="connsiteY3" fmla="*/ 587837 h 1181057"/>
                <a:gd name="connsiteX4" fmla="*/ 1314958 w 2576309"/>
                <a:gd name="connsiteY4" fmla="*/ 8 h 1181057"/>
                <a:gd name="connsiteX5" fmla="*/ 1557005 w 2576309"/>
                <a:gd name="connsiteY5" fmla="*/ 574774 h 1181057"/>
                <a:gd name="connsiteX6" fmla="*/ 1841863 w 2576309"/>
                <a:gd name="connsiteY6" fmla="*/ 940534 h 1181057"/>
                <a:gd name="connsiteX7" fmla="*/ 2194560 w 2576309"/>
                <a:gd name="connsiteY7" fmla="*/ 1097289 h 1181057"/>
                <a:gd name="connsiteX8" fmla="*/ 2562845 w 2576309"/>
                <a:gd name="connsiteY8" fmla="*/ 1123415 h 118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6309" h="1181057">
                  <a:moveTo>
                    <a:pt x="0" y="1084226"/>
                  </a:moveTo>
                  <a:cubicBezTo>
                    <a:pt x="200297" y="1068986"/>
                    <a:pt x="233743" y="1079872"/>
                    <a:pt x="368726" y="1045038"/>
                  </a:cubicBezTo>
                  <a:cubicBezTo>
                    <a:pt x="503709" y="1010204"/>
                    <a:pt x="695003" y="951420"/>
                    <a:pt x="809897" y="875220"/>
                  </a:cubicBezTo>
                  <a:cubicBezTo>
                    <a:pt x="924791" y="799020"/>
                    <a:pt x="973915" y="733706"/>
                    <a:pt x="1058092" y="587837"/>
                  </a:cubicBezTo>
                  <a:cubicBezTo>
                    <a:pt x="1142269" y="441968"/>
                    <a:pt x="1231806" y="2185"/>
                    <a:pt x="1314958" y="8"/>
                  </a:cubicBezTo>
                  <a:cubicBezTo>
                    <a:pt x="1398110" y="-2169"/>
                    <a:pt x="1469188" y="418020"/>
                    <a:pt x="1557005" y="574774"/>
                  </a:cubicBezTo>
                  <a:cubicBezTo>
                    <a:pt x="1644822" y="731528"/>
                    <a:pt x="1735604" y="853448"/>
                    <a:pt x="1841863" y="940534"/>
                  </a:cubicBezTo>
                  <a:cubicBezTo>
                    <a:pt x="1931126" y="1001494"/>
                    <a:pt x="2081349" y="1073340"/>
                    <a:pt x="2194560" y="1097289"/>
                  </a:cubicBezTo>
                  <a:cubicBezTo>
                    <a:pt x="2307771" y="1121238"/>
                    <a:pt x="2647753" y="1256221"/>
                    <a:pt x="2562845" y="1123415"/>
                  </a:cubicBezTo>
                </a:path>
              </a:pathLst>
            </a:custGeom>
            <a:noFill/>
            <a:ln w="254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1" name="TextBox 40">
              <a:extLst>
                <a:ext uri="{FF2B5EF4-FFF2-40B4-BE49-F238E27FC236}">
                  <a16:creationId xmlns:a16="http://schemas.microsoft.com/office/drawing/2014/main" id="{AAA13115-B0EC-AA74-1783-E4AC7735D0D4}"/>
                </a:ext>
              </a:extLst>
            </p:cNvPr>
            <p:cNvSpPr txBox="1"/>
            <p:nvPr/>
          </p:nvSpPr>
          <p:spPr>
            <a:xfrm>
              <a:off x="3767653" y="1971586"/>
              <a:ext cx="4691815" cy="523220"/>
            </a:xfrm>
            <a:prstGeom prst="rect">
              <a:avLst/>
            </a:prstGeom>
            <a:noFill/>
          </p:spPr>
          <p:txBody>
            <a:bodyPr wrap="square" rtlCol="0">
              <a:spAutoFit/>
            </a:bodyPr>
            <a:lstStyle/>
            <a:p>
              <a:pPr algn="ctr"/>
              <a:r>
                <a:rPr lang="en-US" sz="2800" b="1" dirty="0"/>
                <a:t>Cumulative Stress Shadow</a:t>
              </a:r>
            </a:p>
          </p:txBody>
        </p:sp>
      </p:grpSp>
      <p:graphicFrame>
        <p:nvGraphicFramePr>
          <p:cNvPr id="13" name="Table 12">
            <a:extLst>
              <a:ext uri="{FF2B5EF4-FFF2-40B4-BE49-F238E27FC236}">
                <a16:creationId xmlns:a16="http://schemas.microsoft.com/office/drawing/2014/main" id="{124581E5-2EE1-DFF3-CECA-203158453B5C}"/>
              </a:ext>
            </a:extLst>
          </p:cNvPr>
          <p:cNvGraphicFramePr>
            <a:graphicFrameLocks noGrp="1"/>
          </p:cNvGraphicFramePr>
          <p:nvPr/>
        </p:nvGraphicFramePr>
        <p:xfrm>
          <a:off x="246016" y="953857"/>
          <a:ext cx="11694450" cy="888260"/>
        </p:xfrm>
        <a:graphic>
          <a:graphicData uri="http://schemas.openxmlformats.org/drawingml/2006/table">
            <a:tbl>
              <a:tblPr firstRow="1" bandRow="1">
                <a:tableStyleId>{5C22544A-7EE6-4342-B048-85BDC9FD1C3A}</a:tableStyleId>
              </a:tblPr>
              <a:tblGrid>
                <a:gridCol w="2465144">
                  <a:extLst>
                    <a:ext uri="{9D8B030D-6E8A-4147-A177-3AD203B41FA5}">
                      <a16:colId xmlns:a16="http://schemas.microsoft.com/office/drawing/2014/main" val="255032719"/>
                    </a:ext>
                  </a:extLst>
                </a:gridCol>
                <a:gridCol w="3014937">
                  <a:extLst>
                    <a:ext uri="{9D8B030D-6E8A-4147-A177-3AD203B41FA5}">
                      <a16:colId xmlns:a16="http://schemas.microsoft.com/office/drawing/2014/main" val="1879729662"/>
                    </a:ext>
                  </a:extLst>
                </a:gridCol>
                <a:gridCol w="6214369">
                  <a:extLst>
                    <a:ext uri="{9D8B030D-6E8A-4147-A177-3AD203B41FA5}">
                      <a16:colId xmlns:a16="http://schemas.microsoft.com/office/drawing/2014/main" val="3616716234"/>
                    </a:ext>
                  </a:extLst>
                </a:gridCol>
              </a:tblGrid>
              <a:tr h="431060">
                <a:tc>
                  <a:txBody>
                    <a:bodyPr/>
                    <a:lstStyle/>
                    <a:p>
                      <a:pPr algn="ctr"/>
                      <a:r>
                        <a:rPr lang="en-US" sz="1600" dirty="0"/>
                        <a:t>Group</a:t>
                      </a:r>
                    </a:p>
                  </a:txBody>
                  <a:tcPr anchor="ctr"/>
                </a:tc>
                <a:tc>
                  <a:txBody>
                    <a:bodyPr/>
                    <a:lstStyle/>
                    <a:p>
                      <a:pPr algn="ctr"/>
                      <a:r>
                        <a:rPr lang="en-US" sz="1600" dirty="0"/>
                        <a:t>Parameter</a:t>
                      </a:r>
                    </a:p>
                  </a:txBody>
                  <a:tcPr anchor="ctr"/>
                </a:tc>
                <a:tc>
                  <a:txBody>
                    <a:bodyPr/>
                    <a:lstStyle/>
                    <a:p>
                      <a:pPr algn="ctr"/>
                      <a:r>
                        <a:rPr lang="en-US" sz="1600" dirty="0"/>
                        <a:t>Effect</a:t>
                      </a:r>
                    </a:p>
                  </a:txBody>
                  <a:tcPr anchor="ctr"/>
                </a:tc>
                <a:extLst>
                  <a:ext uri="{0D108BD9-81ED-4DB2-BD59-A6C34878D82A}">
                    <a16:rowId xmlns:a16="http://schemas.microsoft.com/office/drawing/2014/main" val="2169682356"/>
                  </a:ext>
                </a:extLst>
              </a:tr>
              <a:tr h="426964">
                <a:tc>
                  <a:txBody>
                    <a:bodyPr/>
                    <a:lstStyle/>
                    <a:p>
                      <a:pPr algn="ctr"/>
                      <a:r>
                        <a:rPr lang="en-US" sz="1200" dirty="0"/>
                        <a:t>Fracture and Reservoir</a:t>
                      </a:r>
                    </a:p>
                  </a:txBody>
                  <a:tcPr anchor="ctr"/>
                </a:tc>
                <a:tc>
                  <a:txBody>
                    <a:bodyPr/>
                    <a:lstStyle/>
                    <a:p>
                      <a:r>
                        <a:rPr lang="en-US" sz="1200" b="1" dirty="0"/>
                        <a:t>Fracture net pressure</a:t>
                      </a:r>
                    </a:p>
                  </a:txBody>
                  <a:tcPr/>
                </a:tc>
                <a:tc>
                  <a:txBody>
                    <a:bodyPr/>
                    <a:lstStyle/>
                    <a:p>
                      <a:r>
                        <a:rPr lang="en-US" sz="1200" dirty="0"/>
                        <a:t>Represents the stress shadow that occurs during fracturing; increase to reduce erosion in the middle of the stage, i.e. create a heel and toe bias or “U”-shaped profile</a:t>
                      </a:r>
                    </a:p>
                  </a:txBody>
                  <a:tcPr/>
                </a:tc>
                <a:extLst>
                  <a:ext uri="{0D108BD9-81ED-4DB2-BD59-A6C34878D82A}">
                    <a16:rowId xmlns:a16="http://schemas.microsoft.com/office/drawing/2014/main" val="3932009367"/>
                  </a:ext>
                </a:extLst>
              </a:tr>
            </a:tbl>
          </a:graphicData>
        </a:graphic>
      </p:graphicFrame>
      <p:sp>
        <p:nvSpPr>
          <p:cNvPr id="12" name="Slide Number Placeholder 1">
            <a:extLst>
              <a:ext uri="{FF2B5EF4-FFF2-40B4-BE49-F238E27FC236}">
                <a16:creationId xmlns:a16="http://schemas.microsoft.com/office/drawing/2014/main" id="{C48705E5-4D23-9070-A91E-7AEE345748F2}"/>
              </a:ext>
            </a:extLst>
          </p:cNvPr>
          <p:cNvSpPr txBox="1">
            <a:spLocks/>
          </p:cNvSpPr>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RPr lang="en-US"/>
            </a:defPPr>
            <a:lvl1pPr marL="0" marR="0" lvl="0"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1pPr>
            <a:lvl2pPr marL="0" marR="0" lvl="1"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2pPr>
            <a:lvl3pPr marL="0" marR="0" lvl="2"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3pPr>
            <a:lvl4pPr marL="0" marR="0" lvl="3"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4pPr>
            <a:lvl5pPr marL="0" marR="0" lvl="4"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5pPr>
            <a:lvl6pPr marL="0" marR="0" lvl="5"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6pPr>
            <a:lvl7pPr marL="0" marR="0" lvl="6"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7pPr>
            <a:lvl8pPr marL="0" marR="0" lvl="7"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8pPr>
            <a:lvl9pPr marL="0" marR="0" lvl="8"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9pPr>
          </a:lstStyle>
          <a:p>
            <a:fld id="{00000000-1234-1234-1234-123412341234}" type="slidenum">
              <a:rPr lang="en-US" smtClean="0"/>
              <a:pPr/>
              <a:t>33</a:t>
            </a:fld>
            <a:endParaRPr lang="en-US" dirty="0"/>
          </a:p>
        </p:txBody>
      </p:sp>
    </p:spTree>
    <p:extLst>
      <p:ext uri="{BB962C8B-B14F-4D97-AF65-F5344CB8AC3E}">
        <p14:creationId xmlns:p14="http://schemas.microsoft.com/office/powerpoint/2010/main" val="41083471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56D7FB-904F-793B-CF97-1AEB16D654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6E6AE1-DF4C-F5BD-7F4D-267D796A4827}"/>
              </a:ext>
            </a:extLst>
          </p:cNvPr>
          <p:cNvSpPr>
            <a:spLocks noGrp="1"/>
          </p:cNvSpPr>
          <p:nvPr>
            <p:ph type="title"/>
          </p:nvPr>
        </p:nvSpPr>
        <p:spPr/>
        <p:txBody>
          <a:bodyPr/>
          <a:lstStyle/>
          <a:p>
            <a:r>
              <a:rPr lang="en-US" dirty="0"/>
              <a:t>Initial Model Comparison – Net pressure 100psi -&gt; 300psi</a:t>
            </a:r>
          </a:p>
        </p:txBody>
      </p:sp>
      <p:sp>
        <p:nvSpPr>
          <p:cNvPr id="3" name="Slide Number Placeholder 2">
            <a:extLst>
              <a:ext uri="{FF2B5EF4-FFF2-40B4-BE49-F238E27FC236}">
                <a16:creationId xmlns:a16="http://schemas.microsoft.com/office/drawing/2014/main" id="{CB797516-0B80-B6CE-4F38-EE352D003FF1}"/>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CA" smtClean="0"/>
              <a:t>34</a:t>
            </a:fld>
            <a:endParaRPr lang="en-CA" dirty="0"/>
          </a:p>
        </p:txBody>
      </p:sp>
      <p:sp>
        <p:nvSpPr>
          <p:cNvPr id="4" name="Text Placeholder 3">
            <a:extLst>
              <a:ext uri="{FF2B5EF4-FFF2-40B4-BE49-F238E27FC236}">
                <a16:creationId xmlns:a16="http://schemas.microsoft.com/office/drawing/2014/main" id="{CABFB634-85AE-FB28-0069-BC21BA256001}"/>
              </a:ext>
            </a:extLst>
          </p:cNvPr>
          <p:cNvSpPr>
            <a:spLocks noGrp="1"/>
          </p:cNvSpPr>
          <p:nvPr>
            <p:ph type="body" sz="quarter" idx="11"/>
          </p:nvPr>
        </p:nvSpPr>
        <p:spPr>
          <a:xfrm>
            <a:off x="9082355" y="2872517"/>
            <a:ext cx="2845942" cy="2932381"/>
          </a:xfrm>
        </p:spPr>
        <p:txBody>
          <a:bodyPr/>
          <a:lstStyle/>
          <a:p>
            <a:pPr marL="285750" indent="-285750">
              <a:buFont typeface="Arial" panose="020B0604020202020204" pitchFamily="34" charset="0"/>
              <a:buChar char="•"/>
            </a:pPr>
            <a:r>
              <a:rPr lang="en-US" dirty="0"/>
              <a:t>Model average diameter erosion of </a:t>
            </a:r>
            <a:r>
              <a:rPr lang="en-US" b="1" dirty="0">
                <a:solidFill>
                  <a:schemeClr val="accent3"/>
                </a:solidFill>
              </a:rPr>
              <a:t>72%</a:t>
            </a:r>
            <a:r>
              <a:rPr lang="en-US" dirty="0"/>
              <a:t> vs goal of 71%</a:t>
            </a:r>
          </a:p>
          <a:p>
            <a:pPr marL="285750" indent="-285750">
              <a:buFont typeface="Arial" panose="020B0604020202020204" pitchFamily="34" charset="0"/>
              <a:buChar char="•"/>
            </a:pPr>
            <a:r>
              <a:rPr lang="en-US" b="1" dirty="0">
                <a:solidFill>
                  <a:schemeClr val="accent3"/>
                </a:solidFill>
              </a:rPr>
              <a:t>Heel and toe bias; “U”-shaped profile</a:t>
            </a:r>
          </a:p>
          <a:p>
            <a:pPr marL="285750" indent="-285750">
              <a:buFont typeface="Arial" panose="020B0604020202020204" pitchFamily="34" charset="0"/>
              <a:buChar char="•"/>
            </a:pPr>
            <a:r>
              <a:rPr lang="en-US" dirty="0"/>
              <a:t>Erosion UI of </a:t>
            </a:r>
            <a:r>
              <a:rPr lang="en-US" b="1" dirty="0">
                <a:solidFill>
                  <a:srgbClr val="FF0000"/>
                </a:solidFill>
              </a:rPr>
              <a:t>0.68</a:t>
            </a:r>
            <a:r>
              <a:rPr lang="en-US" dirty="0"/>
              <a:t> vs goal of 0.4</a:t>
            </a:r>
          </a:p>
        </p:txBody>
      </p:sp>
      <p:pic>
        <p:nvPicPr>
          <p:cNvPr id="13" name="Picture 12">
            <a:extLst>
              <a:ext uri="{FF2B5EF4-FFF2-40B4-BE49-F238E27FC236}">
                <a16:creationId xmlns:a16="http://schemas.microsoft.com/office/drawing/2014/main" id="{EE83EA8F-37A8-E3E1-B6DA-40CEED3BE98F}"/>
              </a:ext>
            </a:extLst>
          </p:cNvPr>
          <p:cNvPicPr>
            <a:picLocks noChangeAspect="1"/>
          </p:cNvPicPr>
          <p:nvPr/>
        </p:nvPicPr>
        <p:blipFill>
          <a:blip r:embed="rId2"/>
          <a:srcRect l="2169" t="4391" r="9658" b="4120"/>
          <a:stretch/>
        </p:blipFill>
        <p:spPr>
          <a:xfrm>
            <a:off x="408744" y="927966"/>
            <a:ext cx="8673611" cy="5092294"/>
          </a:xfrm>
          <a:prstGeom prst="rect">
            <a:avLst/>
          </a:prstGeom>
        </p:spPr>
      </p:pic>
      <p:sp>
        <p:nvSpPr>
          <p:cNvPr id="14" name="TextBox 13">
            <a:extLst>
              <a:ext uri="{FF2B5EF4-FFF2-40B4-BE49-F238E27FC236}">
                <a16:creationId xmlns:a16="http://schemas.microsoft.com/office/drawing/2014/main" id="{7C7534B9-1C65-FC08-11E6-9D326D5D0A7E}"/>
              </a:ext>
            </a:extLst>
          </p:cNvPr>
          <p:cNvSpPr txBox="1"/>
          <p:nvPr/>
        </p:nvSpPr>
        <p:spPr>
          <a:xfrm>
            <a:off x="2290029" y="6054778"/>
            <a:ext cx="5239063" cy="369332"/>
          </a:xfrm>
          <a:prstGeom prst="rect">
            <a:avLst/>
          </a:prstGeom>
          <a:noFill/>
        </p:spPr>
        <p:txBody>
          <a:bodyPr wrap="none" rtlCol="0">
            <a:spAutoFit/>
          </a:bodyPr>
          <a:lstStyle/>
          <a:p>
            <a:r>
              <a:rPr lang="en-US" dirty="0"/>
              <a:t>Cluster Number and Perforation (heel=left; tow=right)</a:t>
            </a:r>
          </a:p>
        </p:txBody>
      </p:sp>
      <p:sp>
        <p:nvSpPr>
          <p:cNvPr id="15" name="TextBox 14">
            <a:extLst>
              <a:ext uri="{FF2B5EF4-FFF2-40B4-BE49-F238E27FC236}">
                <a16:creationId xmlns:a16="http://schemas.microsoft.com/office/drawing/2014/main" id="{DF4C685E-D138-CCBE-800F-FDD54DBF768E}"/>
              </a:ext>
            </a:extLst>
          </p:cNvPr>
          <p:cNvSpPr txBox="1"/>
          <p:nvPr/>
        </p:nvSpPr>
        <p:spPr>
          <a:xfrm rot="16200000">
            <a:off x="-1421759" y="3070045"/>
            <a:ext cx="3291670" cy="369332"/>
          </a:xfrm>
          <a:prstGeom prst="rect">
            <a:avLst/>
          </a:prstGeom>
          <a:noFill/>
        </p:spPr>
        <p:txBody>
          <a:bodyPr wrap="none" rtlCol="0">
            <a:spAutoFit/>
          </a:bodyPr>
          <a:lstStyle/>
          <a:p>
            <a:r>
              <a:rPr lang="en-US" dirty="0"/>
              <a:t>Equivalent Diameter Increase (%)</a:t>
            </a:r>
          </a:p>
        </p:txBody>
      </p:sp>
      <p:pic>
        <p:nvPicPr>
          <p:cNvPr id="19" name="Picture 18">
            <a:extLst>
              <a:ext uri="{FF2B5EF4-FFF2-40B4-BE49-F238E27FC236}">
                <a16:creationId xmlns:a16="http://schemas.microsoft.com/office/drawing/2014/main" id="{90F92767-DAE4-9F83-73F4-6724B990DF4A}"/>
              </a:ext>
            </a:extLst>
          </p:cNvPr>
          <p:cNvPicPr>
            <a:picLocks noChangeAspect="1"/>
          </p:cNvPicPr>
          <p:nvPr/>
        </p:nvPicPr>
        <p:blipFill>
          <a:blip r:embed="rId3"/>
          <a:srcRect r="93901"/>
          <a:stretch/>
        </p:blipFill>
        <p:spPr>
          <a:xfrm>
            <a:off x="9207556" y="953587"/>
            <a:ext cx="1057002" cy="1835782"/>
          </a:xfrm>
          <a:prstGeom prst="rect">
            <a:avLst/>
          </a:prstGeom>
        </p:spPr>
      </p:pic>
      <p:pic>
        <p:nvPicPr>
          <p:cNvPr id="6" name="Picture 5">
            <a:extLst>
              <a:ext uri="{FF2B5EF4-FFF2-40B4-BE49-F238E27FC236}">
                <a16:creationId xmlns:a16="http://schemas.microsoft.com/office/drawing/2014/main" id="{0FAA1388-BBB8-34AE-DDF6-282E7A564F13}"/>
              </a:ext>
            </a:extLst>
          </p:cNvPr>
          <p:cNvPicPr>
            <a:picLocks noChangeAspect="1"/>
          </p:cNvPicPr>
          <p:nvPr/>
        </p:nvPicPr>
        <p:blipFill>
          <a:blip r:embed="rId4"/>
          <a:stretch>
            <a:fillRect/>
          </a:stretch>
        </p:blipFill>
        <p:spPr>
          <a:xfrm>
            <a:off x="10156684" y="1073198"/>
            <a:ext cx="1637178" cy="1700146"/>
          </a:xfrm>
          <a:prstGeom prst="rect">
            <a:avLst/>
          </a:prstGeom>
        </p:spPr>
      </p:pic>
      <p:pic>
        <p:nvPicPr>
          <p:cNvPr id="9" name="Picture 8">
            <a:extLst>
              <a:ext uri="{FF2B5EF4-FFF2-40B4-BE49-F238E27FC236}">
                <a16:creationId xmlns:a16="http://schemas.microsoft.com/office/drawing/2014/main" id="{383AACE5-0123-E76B-6710-BDAE4DFA9A23}"/>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507254" y="2009670"/>
            <a:ext cx="7295102" cy="2883877"/>
          </a:xfrm>
          <a:prstGeom prst="rect">
            <a:avLst/>
          </a:prstGeom>
        </p:spPr>
      </p:pic>
    </p:spTree>
    <p:extLst>
      <p:ext uri="{BB962C8B-B14F-4D97-AF65-F5344CB8AC3E}">
        <p14:creationId xmlns:p14="http://schemas.microsoft.com/office/powerpoint/2010/main" val="3080396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61DFD-FF6B-6A1D-7AD1-27F2DD0723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C4B3CA2-5108-7751-D8B6-4934106CAAD1}"/>
              </a:ext>
            </a:extLst>
          </p:cNvPr>
          <p:cNvSpPr>
            <a:spLocks noGrp="1"/>
          </p:cNvSpPr>
          <p:nvPr>
            <p:ph type="title"/>
          </p:nvPr>
        </p:nvSpPr>
        <p:spPr/>
        <p:txBody>
          <a:bodyPr/>
          <a:lstStyle/>
          <a:p>
            <a:r>
              <a:rPr lang="en-US" dirty="0"/>
              <a:t>Initial Model Comparison – Nugget/Sill 0x -&gt; 0.15/0.2</a:t>
            </a:r>
          </a:p>
        </p:txBody>
      </p:sp>
      <p:sp>
        <p:nvSpPr>
          <p:cNvPr id="3" name="Slide Number Placeholder 2">
            <a:extLst>
              <a:ext uri="{FF2B5EF4-FFF2-40B4-BE49-F238E27FC236}">
                <a16:creationId xmlns:a16="http://schemas.microsoft.com/office/drawing/2014/main" id="{48FD076E-349C-9547-8481-6EC8189E7EA4}"/>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CA" smtClean="0"/>
              <a:t>35</a:t>
            </a:fld>
            <a:endParaRPr lang="en-CA" dirty="0"/>
          </a:p>
        </p:txBody>
      </p:sp>
      <p:sp>
        <p:nvSpPr>
          <p:cNvPr id="4" name="Text Placeholder 3">
            <a:extLst>
              <a:ext uri="{FF2B5EF4-FFF2-40B4-BE49-F238E27FC236}">
                <a16:creationId xmlns:a16="http://schemas.microsoft.com/office/drawing/2014/main" id="{CBCFCACF-7DF3-8CD7-B4B1-E9AAC21562C5}"/>
              </a:ext>
            </a:extLst>
          </p:cNvPr>
          <p:cNvSpPr>
            <a:spLocks noGrp="1"/>
          </p:cNvSpPr>
          <p:nvPr>
            <p:ph type="body" sz="quarter" idx="11"/>
          </p:nvPr>
        </p:nvSpPr>
        <p:spPr>
          <a:xfrm>
            <a:off x="9082355" y="2872517"/>
            <a:ext cx="2845942" cy="2932381"/>
          </a:xfrm>
        </p:spPr>
        <p:txBody>
          <a:bodyPr/>
          <a:lstStyle/>
          <a:p>
            <a:pPr marL="285750" indent="-285750">
              <a:buFont typeface="Arial" panose="020B0604020202020204" pitchFamily="34" charset="0"/>
              <a:buChar char="•"/>
            </a:pPr>
            <a:r>
              <a:rPr lang="en-US" dirty="0"/>
              <a:t>Model average diameter erosion of </a:t>
            </a:r>
            <a:r>
              <a:rPr lang="en-US" b="1" dirty="0">
                <a:solidFill>
                  <a:schemeClr val="accent3"/>
                </a:solidFill>
              </a:rPr>
              <a:t>71%</a:t>
            </a:r>
            <a:r>
              <a:rPr lang="en-US" dirty="0"/>
              <a:t> vs goal of 71%</a:t>
            </a:r>
          </a:p>
          <a:p>
            <a:pPr marL="285750" indent="-285750">
              <a:buFont typeface="Arial" panose="020B0604020202020204" pitchFamily="34" charset="0"/>
              <a:buChar char="•"/>
            </a:pPr>
            <a:r>
              <a:rPr lang="en-US" b="1" dirty="0">
                <a:solidFill>
                  <a:schemeClr val="accent3"/>
                </a:solidFill>
              </a:rPr>
              <a:t>Heel and toe bias; “U”-shaped profile</a:t>
            </a:r>
          </a:p>
          <a:p>
            <a:pPr marL="285750" indent="-285750">
              <a:buFont typeface="Arial" panose="020B0604020202020204" pitchFamily="34" charset="0"/>
              <a:buChar char="•"/>
            </a:pPr>
            <a:r>
              <a:rPr lang="en-US" dirty="0"/>
              <a:t>Erosion UI of </a:t>
            </a:r>
            <a:r>
              <a:rPr lang="en-US" b="1" dirty="0">
                <a:solidFill>
                  <a:schemeClr val="accent3"/>
                </a:solidFill>
              </a:rPr>
              <a:t>0.42</a:t>
            </a:r>
            <a:r>
              <a:rPr lang="en-US" dirty="0"/>
              <a:t> vs goal of 0.4</a:t>
            </a:r>
          </a:p>
        </p:txBody>
      </p:sp>
      <p:pic>
        <p:nvPicPr>
          <p:cNvPr id="13" name="Picture 12">
            <a:extLst>
              <a:ext uri="{FF2B5EF4-FFF2-40B4-BE49-F238E27FC236}">
                <a16:creationId xmlns:a16="http://schemas.microsoft.com/office/drawing/2014/main" id="{BA4A6E54-F23B-EDCF-9AA8-1E00BAEDF324}"/>
              </a:ext>
            </a:extLst>
          </p:cNvPr>
          <p:cNvPicPr>
            <a:picLocks noChangeAspect="1"/>
          </p:cNvPicPr>
          <p:nvPr/>
        </p:nvPicPr>
        <p:blipFill>
          <a:blip r:embed="rId2"/>
          <a:srcRect l="2169" t="4391" r="9658" b="4120"/>
          <a:stretch/>
        </p:blipFill>
        <p:spPr>
          <a:xfrm>
            <a:off x="408744" y="927966"/>
            <a:ext cx="8673611" cy="5092294"/>
          </a:xfrm>
          <a:prstGeom prst="rect">
            <a:avLst/>
          </a:prstGeom>
        </p:spPr>
      </p:pic>
      <p:sp>
        <p:nvSpPr>
          <p:cNvPr id="14" name="TextBox 13">
            <a:extLst>
              <a:ext uri="{FF2B5EF4-FFF2-40B4-BE49-F238E27FC236}">
                <a16:creationId xmlns:a16="http://schemas.microsoft.com/office/drawing/2014/main" id="{1E3BD344-E05C-BF9F-3C21-4B1218763A9B}"/>
              </a:ext>
            </a:extLst>
          </p:cNvPr>
          <p:cNvSpPr txBox="1"/>
          <p:nvPr/>
        </p:nvSpPr>
        <p:spPr>
          <a:xfrm>
            <a:off x="2290029" y="6054778"/>
            <a:ext cx="5239063" cy="369332"/>
          </a:xfrm>
          <a:prstGeom prst="rect">
            <a:avLst/>
          </a:prstGeom>
          <a:noFill/>
        </p:spPr>
        <p:txBody>
          <a:bodyPr wrap="none" rtlCol="0">
            <a:spAutoFit/>
          </a:bodyPr>
          <a:lstStyle/>
          <a:p>
            <a:r>
              <a:rPr lang="en-US" dirty="0"/>
              <a:t>Cluster Number and Perforation (heel=left; tow=right)</a:t>
            </a:r>
          </a:p>
        </p:txBody>
      </p:sp>
      <p:sp>
        <p:nvSpPr>
          <p:cNvPr id="15" name="TextBox 14">
            <a:extLst>
              <a:ext uri="{FF2B5EF4-FFF2-40B4-BE49-F238E27FC236}">
                <a16:creationId xmlns:a16="http://schemas.microsoft.com/office/drawing/2014/main" id="{3E61BF94-D1E7-6A14-B62C-DB16BF622DC8}"/>
              </a:ext>
            </a:extLst>
          </p:cNvPr>
          <p:cNvSpPr txBox="1"/>
          <p:nvPr/>
        </p:nvSpPr>
        <p:spPr>
          <a:xfrm rot="16200000">
            <a:off x="-1421759" y="3070045"/>
            <a:ext cx="3291670" cy="369332"/>
          </a:xfrm>
          <a:prstGeom prst="rect">
            <a:avLst/>
          </a:prstGeom>
          <a:noFill/>
        </p:spPr>
        <p:txBody>
          <a:bodyPr wrap="none" rtlCol="0">
            <a:spAutoFit/>
          </a:bodyPr>
          <a:lstStyle/>
          <a:p>
            <a:r>
              <a:rPr lang="en-US" dirty="0"/>
              <a:t>Equivalent Diameter Increase (%)</a:t>
            </a:r>
          </a:p>
        </p:txBody>
      </p:sp>
      <p:pic>
        <p:nvPicPr>
          <p:cNvPr id="19" name="Picture 18">
            <a:extLst>
              <a:ext uri="{FF2B5EF4-FFF2-40B4-BE49-F238E27FC236}">
                <a16:creationId xmlns:a16="http://schemas.microsoft.com/office/drawing/2014/main" id="{857B8637-0457-15D1-6ADC-56546BBF919A}"/>
              </a:ext>
            </a:extLst>
          </p:cNvPr>
          <p:cNvPicPr>
            <a:picLocks noChangeAspect="1"/>
          </p:cNvPicPr>
          <p:nvPr/>
        </p:nvPicPr>
        <p:blipFill>
          <a:blip r:embed="rId3"/>
          <a:srcRect r="93901"/>
          <a:stretch/>
        </p:blipFill>
        <p:spPr>
          <a:xfrm>
            <a:off x="9207556" y="953587"/>
            <a:ext cx="1057002" cy="1835782"/>
          </a:xfrm>
          <a:prstGeom prst="rect">
            <a:avLst/>
          </a:prstGeom>
        </p:spPr>
      </p:pic>
      <p:pic>
        <p:nvPicPr>
          <p:cNvPr id="7" name="Picture 6">
            <a:extLst>
              <a:ext uri="{FF2B5EF4-FFF2-40B4-BE49-F238E27FC236}">
                <a16:creationId xmlns:a16="http://schemas.microsoft.com/office/drawing/2014/main" id="{013D80BA-E076-9AAF-DEDE-9C056371A569}"/>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547446" y="1245996"/>
            <a:ext cx="7204667" cy="3647551"/>
          </a:xfrm>
          <a:prstGeom prst="rect">
            <a:avLst/>
          </a:prstGeom>
        </p:spPr>
      </p:pic>
      <p:pic>
        <p:nvPicPr>
          <p:cNvPr id="12" name="Picture 11">
            <a:extLst>
              <a:ext uri="{FF2B5EF4-FFF2-40B4-BE49-F238E27FC236}">
                <a16:creationId xmlns:a16="http://schemas.microsoft.com/office/drawing/2014/main" id="{A3B347C7-7E13-F020-6AA6-20A02881ACAA}"/>
              </a:ext>
            </a:extLst>
          </p:cNvPr>
          <p:cNvPicPr>
            <a:picLocks noChangeAspect="1"/>
          </p:cNvPicPr>
          <p:nvPr/>
        </p:nvPicPr>
        <p:blipFill>
          <a:blip r:embed="rId5"/>
          <a:stretch>
            <a:fillRect/>
          </a:stretch>
        </p:blipFill>
        <p:spPr>
          <a:xfrm>
            <a:off x="10095872" y="1050263"/>
            <a:ext cx="1630554" cy="1714172"/>
          </a:xfrm>
          <a:prstGeom prst="rect">
            <a:avLst/>
          </a:prstGeom>
        </p:spPr>
      </p:pic>
    </p:spTree>
    <p:extLst>
      <p:ext uri="{BB962C8B-B14F-4D97-AF65-F5344CB8AC3E}">
        <p14:creationId xmlns:p14="http://schemas.microsoft.com/office/powerpoint/2010/main" val="38315708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242BB-76D3-870B-146F-3B97210F86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55FC50-577E-5A6E-10D3-1CA12186A4F6}"/>
              </a:ext>
            </a:extLst>
          </p:cNvPr>
          <p:cNvSpPr>
            <a:spLocks noGrp="1"/>
          </p:cNvSpPr>
          <p:nvPr>
            <p:ph type="title"/>
          </p:nvPr>
        </p:nvSpPr>
        <p:spPr/>
        <p:txBody>
          <a:bodyPr/>
          <a:lstStyle/>
          <a:p>
            <a:r>
              <a:rPr lang="en-US" dirty="0"/>
              <a:t>Final History Match</a:t>
            </a:r>
          </a:p>
        </p:txBody>
      </p:sp>
      <p:sp>
        <p:nvSpPr>
          <p:cNvPr id="3" name="Slide Number Placeholder 2">
            <a:extLst>
              <a:ext uri="{FF2B5EF4-FFF2-40B4-BE49-F238E27FC236}">
                <a16:creationId xmlns:a16="http://schemas.microsoft.com/office/drawing/2014/main" id="{DAB0C52E-78F7-8E93-AD3B-9B3C507D19C3}"/>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CA" smtClean="0"/>
              <a:t>36</a:t>
            </a:fld>
            <a:endParaRPr lang="en-CA"/>
          </a:p>
        </p:txBody>
      </p:sp>
      <p:sp>
        <p:nvSpPr>
          <p:cNvPr id="4" name="Text Placeholder 3">
            <a:extLst>
              <a:ext uri="{FF2B5EF4-FFF2-40B4-BE49-F238E27FC236}">
                <a16:creationId xmlns:a16="http://schemas.microsoft.com/office/drawing/2014/main" id="{087FBE97-EAF6-1D53-AF95-FE4E5CAE0BE9}"/>
              </a:ext>
            </a:extLst>
          </p:cNvPr>
          <p:cNvSpPr>
            <a:spLocks noGrp="1"/>
          </p:cNvSpPr>
          <p:nvPr>
            <p:ph type="body" sz="quarter" idx="11"/>
          </p:nvPr>
        </p:nvSpPr>
        <p:spPr/>
        <p:txBody>
          <a:bodyPr/>
          <a:lstStyle/>
          <a:p>
            <a:endParaRPr lang="en-US" dirty="0"/>
          </a:p>
        </p:txBody>
      </p:sp>
      <p:pic>
        <p:nvPicPr>
          <p:cNvPr id="7" name="Picture 6">
            <a:extLst>
              <a:ext uri="{FF2B5EF4-FFF2-40B4-BE49-F238E27FC236}">
                <a16:creationId xmlns:a16="http://schemas.microsoft.com/office/drawing/2014/main" id="{2D176BFF-8047-D5CE-6EAD-E7535FF34238}"/>
              </a:ext>
            </a:extLst>
          </p:cNvPr>
          <p:cNvPicPr>
            <a:picLocks noChangeAspect="1"/>
          </p:cNvPicPr>
          <p:nvPr/>
        </p:nvPicPr>
        <p:blipFill>
          <a:blip r:embed="rId2"/>
          <a:stretch>
            <a:fillRect/>
          </a:stretch>
        </p:blipFill>
        <p:spPr>
          <a:xfrm>
            <a:off x="7937" y="977545"/>
            <a:ext cx="6088063" cy="2448263"/>
          </a:xfrm>
          <a:prstGeom prst="rect">
            <a:avLst/>
          </a:prstGeom>
        </p:spPr>
      </p:pic>
      <p:pic>
        <p:nvPicPr>
          <p:cNvPr id="9" name="Picture 8">
            <a:extLst>
              <a:ext uri="{FF2B5EF4-FFF2-40B4-BE49-F238E27FC236}">
                <a16:creationId xmlns:a16="http://schemas.microsoft.com/office/drawing/2014/main" id="{04B181CA-6C69-FD34-23C6-97D9B2CF13A2}"/>
              </a:ext>
            </a:extLst>
          </p:cNvPr>
          <p:cNvPicPr>
            <a:picLocks noChangeAspect="1"/>
          </p:cNvPicPr>
          <p:nvPr/>
        </p:nvPicPr>
        <p:blipFill>
          <a:blip r:embed="rId3"/>
          <a:stretch>
            <a:fillRect/>
          </a:stretch>
        </p:blipFill>
        <p:spPr>
          <a:xfrm>
            <a:off x="6096000" y="1009491"/>
            <a:ext cx="6096000" cy="2419509"/>
          </a:xfrm>
          <a:prstGeom prst="rect">
            <a:avLst/>
          </a:prstGeom>
        </p:spPr>
      </p:pic>
      <p:pic>
        <p:nvPicPr>
          <p:cNvPr id="11" name="Picture 10">
            <a:extLst>
              <a:ext uri="{FF2B5EF4-FFF2-40B4-BE49-F238E27FC236}">
                <a16:creationId xmlns:a16="http://schemas.microsoft.com/office/drawing/2014/main" id="{8F33BEE6-7FF3-C317-17A6-0E164AB37460}"/>
              </a:ext>
            </a:extLst>
          </p:cNvPr>
          <p:cNvPicPr>
            <a:picLocks noChangeAspect="1"/>
          </p:cNvPicPr>
          <p:nvPr/>
        </p:nvPicPr>
        <p:blipFill>
          <a:blip r:embed="rId4"/>
          <a:stretch>
            <a:fillRect/>
          </a:stretch>
        </p:blipFill>
        <p:spPr>
          <a:xfrm>
            <a:off x="7937" y="3457754"/>
            <a:ext cx="12192000" cy="1752100"/>
          </a:xfrm>
          <a:prstGeom prst="rect">
            <a:avLst/>
          </a:prstGeom>
        </p:spPr>
      </p:pic>
      <p:pic>
        <p:nvPicPr>
          <p:cNvPr id="13" name="Picture 12">
            <a:extLst>
              <a:ext uri="{FF2B5EF4-FFF2-40B4-BE49-F238E27FC236}">
                <a16:creationId xmlns:a16="http://schemas.microsoft.com/office/drawing/2014/main" id="{ED150212-5A5A-16C0-D16B-BA1DC1756189}"/>
              </a:ext>
            </a:extLst>
          </p:cNvPr>
          <p:cNvPicPr>
            <a:picLocks noChangeAspect="1"/>
          </p:cNvPicPr>
          <p:nvPr/>
        </p:nvPicPr>
        <p:blipFill>
          <a:blip r:embed="rId5"/>
          <a:stretch>
            <a:fillRect/>
          </a:stretch>
        </p:blipFill>
        <p:spPr>
          <a:xfrm>
            <a:off x="7673937" y="4447811"/>
            <a:ext cx="2393588" cy="1970107"/>
          </a:xfrm>
          <a:prstGeom prst="rect">
            <a:avLst/>
          </a:prstGeom>
        </p:spPr>
      </p:pic>
    </p:spTree>
    <p:extLst>
      <p:ext uri="{BB962C8B-B14F-4D97-AF65-F5344CB8AC3E}">
        <p14:creationId xmlns:p14="http://schemas.microsoft.com/office/powerpoint/2010/main" val="6997093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DD6F6-FC5F-9390-B522-5C1D9F0CC22C}"/>
              </a:ext>
            </a:extLst>
          </p:cNvPr>
          <p:cNvSpPr>
            <a:spLocks noGrp="1"/>
          </p:cNvSpPr>
          <p:nvPr>
            <p:ph type="ctrTitle"/>
          </p:nvPr>
        </p:nvSpPr>
        <p:spPr/>
        <p:txBody>
          <a:bodyPr/>
          <a:lstStyle/>
          <a:p>
            <a:r>
              <a:rPr lang="en-US" dirty="0"/>
              <a:t>Optimization</a:t>
            </a:r>
          </a:p>
        </p:txBody>
      </p:sp>
      <p:sp>
        <p:nvSpPr>
          <p:cNvPr id="3" name="Subtitle 2">
            <a:extLst>
              <a:ext uri="{FF2B5EF4-FFF2-40B4-BE49-F238E27FC236}">
                <a16:creationId xmlns:a16="http://schemas.microsoft.com/office/drawing/2014/main" id="{5A21565D-A6D4-C5AF-2C1C-82A0F33CB4ED}"/>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1FE0BD19-4CF5-0DB0-D56B-9A4D53ACC0A2}"/>
              </a:ext>
            </a:extLst>
          </p:cNvPr>
          <p:cNvSpPr>
            <a:spLocks noGrp="1"/>
          </p:cNvSpPr>
          <p:nvPr>
            <p:ph type="sldNum" sz="quarter" idx="10"/>
          </p:nvPr>
        </p:nvSpPr>
        <p:spPr/>
        <p:txBody>
          <a:bodyPr/>
          <a:lstStyle/>
          <a:p>
            <a:fld id="{BA55124B-CF6F-1F4A-9D08-093CB63740A0}" type="slidenum">
              <a:rPr lang="en-US" smtClean="0"/>
              <a:pPr/>
              <a:t>37</a:t>
            </a:fld>
            <a:endParaRPr lang="en-US" dirty="0"/>
          </a:p>
        </p:txBody>
      </p:sp>
    </p:spTree>
    <p:extLst>
      <p:ext uri="{BB962C8B-B14F-4D97-AF65-F5344CB8AC3E}">
        <p14:creationId xmlns:p14="http://schemas.microsoft.com/office/powerpoint/2010/main" val="10891836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31A62EF6-3D88-056B-7D35-619A6129A93A}"/>
              </a:ext>
            </a:extLst>
          </p:cNvPr>
          <p:cNvSpPr/>
          <p:nvPr/>
        </p:nvSpPr>
        <p:spPr>
          <a:xfrm>
            <a:off x="803868" y="2753248"/>
            <a:ext cx="10464695" cy="2080009"/>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909F3AB-72B9-C381-0629-65F378364C0D}"/>
              </a:ext>
            </a:extLst>
          </p:cNvPr>
          <p:cNvSpPr>
            <a:spLocks noGrp="1"/>
          </p:cNvSpPr>
          <p:nvPr>
            <p:ph type="title"/>
          </p:nvPr>
        </p:nvSpPr>
        <p:spPr/>
        <p:txBody>
          <a:bodyPr/>
          <a:lstStyle/>
          <a:p>
            <a:r>
              <a:rPr lang="en-US" dirty="0"/>
              <a:t>Optimization Ideas</a:t>
            </a:r>
          </a:p>
        </p:txBody>
      </p:sp>
      <p:sp>
        <p:nvSpPr>
          <p:cNvPr id="3" name="Slide Number Placeholder 2">
            <a:extLst>
              <a:ext uri="{FF2B5EF4-FFF2-40B4-BE49-F238E27FC236}">
                <a16:creationId xmlns:a16="http://schemas.microsoft.com/office/drawing/2014/main" id="{081BEDB5-377A-428D-998F-12151E5559CB}"/>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CA" smtClean="0"/>
              <a:t>38</a:t>
            </a:fld>
            <a:endParaRPr lang="en-CA"/>
          </a:p>
        </p:txBody>
      </p:sp>
      <p:sp>
        <p:nvSpPr>
          <p:cNvPr id="4" name="Text Placeholder 3">
            <a:extLst>
              <a:ext uri="{FF2B5EF4-FFF2-40B4-BE49-F238E27FC236}">
                <a16:creationId xmlns:a16="http://schemas.microsoft.com/office/drawing/2014/main" id="{7423A7D5-7F96-24E6-12B5-176037DAD4DC}"/>
              </a:ext>
            </a:extLst>
          </p:cNvPr>
          <p:cNvSpPr>
            <a:spLocks noGrp="1"/>
          </p:cNvSpPr>
          <p:nvPr>
            <p:ph type="body" sz="quarter" idx="11"/>
          </p:nvPr>
        </p:nvSpPr>
        <p:spPr>
          <a:xfrm>
            <a:off x="593725" y="1011115"/>
            <a:ext cx="11020425" cy="1611505"/>
          </a:xfrm>
        </p:spPr>
        <p:txBody>
          <a:bodyPr/>
          <a:lstStyle/>
          <a:p>
            <a:pPr marL="285750" indent="-285750">
              <a:buFont typeface="Arial" panose="020B0604020202020204" pitchFamily="34" charset="0"/>
              <a:buChar char="•"/>
            </a:pPr>
            <a:r>
              <a:rPr lang="en-US" dirty="0"/>
              <a:t>Based on studies so far, there is no single uniform recommendation for the ‘best perforation design.’</a:t>
            </a:r>
          </a:p>
          <a:p>
            <a:pPr marL="285750" indent="-285750">
              <a:buFont typeface="Arial" panose="020B0604020202020204" pitchFamily="34" charset="0"/>
              <a:buChar char="•"/>
            </a:pPr>
            <a:r>
              <a:rPr lang="en-US" dirty="0"/>
              <a:t>Depending on stage architecture, pump schedule, and local geologic factors, stages may tent towards heel bias, toe bias, heel/toe bias, or a neutral bias.</a:t>
            </a:r>
          </a:p>
          <a:p>
            <a:pPr marL="285750" indent="-285750">
              <a:buFont typeface="Arial" panose="020B0604020202020204" pitchFamily="34" charset="0"/>
              <a:buChar char="•"/>
            </a:pPr>
            <a:r>
              <a:rPr lang="en-US" dirty="0"/>
              <a:t>Design changes should be made to counteract history-matched and observed sources of low uniformity:</a:t>
            </a:r>
          </a:p>
        </p:txBody>
      </p:sp>
      <p:sp>
        <p:nvSpPr>
          <p:cNvPr id="7" name="Text Placeholder 3">
            <a:extLst>
              <a:ext uri="{FF2B5EF4-FFF2-40B4-BE49-F238E27FC236}">
                <a16:creationId xmlns:a16="http://schemas.microsoft.com/office/drawing/2014/main" id="{6FBC4494-B1D9-A648-DBDC-E9D8FC8EF6E9}"/>
              </a:ext>
            </a:extLst>
          </p:cNvPr>
          <p:cNvSpPr txBox="1">
            <a:spLocks/>
          </p:cNvSpPr>
          <p:nvPr/>
        </p:nvSpPr>
        <p:spPr>
          <a:xfrm>
            <a:off x="803867" y="2756918"/>
            <a:ext cx="10464695" cy="2397885"/>
          </a:xfrm>
          <a:prstGeom prst="rect">
            <a:avLst/>
          </a:prstGeom>
        </p:spPr>
        <p:txBody>
          <a:bodyPr vert="horz" lIns="0" tIns="0" rIns="91440" bIns="45720" numCol="2" rtlCol="0">
            <a:noAutofit/>
          </a:bodyPr>
          <a:lstStyle>
            <a:lvl1pPr marL="0" indent="0" algn="l" defTabSz="914400" rtl="0" eaLnBrk="1" latinLnBrk="0" hangingPunct="1">
              <a:lnSpc>
                <a:spcPct val="125000"/>
              </a:lnSpc>
              <a:spcBef>
                <a:spcPts val="1000"/>
              </a:spcBef>
              <a:spcAft>
                <a:spcPts val="200"/>
              </a:spcAft>
              <a:buFont typeface="Arial" panose="020B0604020202020204" pitchFamily="34" charset="0"/>
              <a:buNone/>
              <a:defRPr sz="1700" b="0" i="0" kern="1200">
                <a:solidFill>
                  <a:schemeClr val="tx1"/>
                </a:solidFill>
                <a:latin typeface="Arial" panose="020B0604020202020204" pitchFamily="34" charset="0"/>
                <a:ea typeface="+mn-ea"/>
                <a:cs typeface="+mn-cs"/>
              </a:defRPr>
            </a:lvl1pPr>
            <a:lvl2pPr marL="216000" indent="-228600" algn="l" defTabSz="914400" rtl="0" eaLnBrk="1" latinLnBrk="0" hangingPunct="1">
              <a:lnSpc>
                <a:spcPts val="2260"/>
              </a:lnSpc>
              <a:spcBef>
                <a:spcPts val="500"/>
              </a:spcBef>
              <a:spcAft>
                <a:spcPts val="300"/>
              </a:spcAft>
              <a:buFont typeface="Arial" panose="020B0604020202020204" pitchFamily="34" charset="0"/>
              <a:buChar char="•"/>
              <a:defRPr sz="1700" b="0" i="0" kern="1200">
                <a:solidFill>
                  <a:schemeClr val="tx1"/>
                </a:solidFill>
                <a:latin typeface="Arial" panose="020B0604020202020204" pitchFamily="34" charset="0"/>
                <a:ea typeface="+mn-ea"/>
                <a:cs typeface="+mn-cs"/>
              </a:defRPr>
            </a:lvl2pPr>
            <a:lvl3pPr marL="495000" indent="-228600" algn="l" defTabSz="914400" rtl="0" eaLnBrk="1" latinLnBrk="0" hangingPunct="1">
              <a:lnSpc>
                <a:spcPct val="100000"/>
              </a:lnSpc>
              <a:spcBef>
                <a:spcPts val="500"/>
              </a:spcBef>
              <a:spcAft>
                <a:spcPts val="0"/>
              </a:spcAft>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747713" indent="-228600" algn="l" defTabSz="914400" rtl="0" eaLnBrk="1" latinLnBrk="0" hangingPunct="1">
              <a:lnSpc>
                <a:spcPct val="100000"/>
              </a:lnSpc>
              <a:spcBef>
                <a:spcPts val="500"/>
              </a:spcBef>
              <a:spcAft>
                <a:spcPts val="0"/>
              </a:spcAft>
              <a:buFont typeface="Arial" panose="020B0604020202020204" pitchFamily="34" charset="0"/>
              <a:buChar char="•"/>
              <a:defRPr sz="1200" b="0" i="0" kern="1200">
                <a:solidFill>
                  <a:schemeClr val="tx1"/>
                </a:solidFill>
                <a:latin typeface="NeueHaasGroteskDisp Pro" panose="020B0504020202020204" pitchFamily="34" charset="77"/>
                <a:ea typeface="+mn-ea"/>
                <a:cs typeface="+mn-cs"/>
              </a:defRPr>
            </a:lvl4pPr>
            <a:lvl5pPr marL="976313" indent="-228600" algn="l" defTabSz="914400" rtl="0" eaLnBrk="1" latinLnBrk="0" hangingPunct="1">
              <a:lnSpc>
                <a:spcPct val="100000"/>
              </a:lnSpc>
              <a:spcBef>
                <a:spcPts val="500"/>
              </a:spcBef>
              <a:spcAft>
                <a:spcPts val="0"/>
              </a:spcAft>
              <a:buFont typeface="Arial" panose="020B0604020202020204" pitchFamily="34" charset="0"/>
              <a:buChar char="•"/>
              <a:defRPr sz="1200" b="0" i="0" kern="1200">
                <a:solidFill>
                  <a:schemeClr val="tx1"/>
                </a:solidFill>
                <a:latin typeface="NeueHaasGroteskDisp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01750" lvl="1" indent="-285750"/>
            <a:r>
              <a:rPr lang="en-US" sz="1400" dirty="0">
                <a:solidFill>
                  <a:schemeClr val="bg1"/>
                </a:solidFill>
              </a:rPr>
              <a:t>To remove toe bias, consider:</a:t>
            </a:r>
          </a:p>
          <a:p>
            <a:pPr marL="780750" lvl="2" indent="-285750"/>
            <a:r>
              <a:rPr lang="en-US" sz="1200" dirty="0">
                <a:solidFill>
                  <a:schemeClr val="bg1"/>
                </a:solidFill>
              </a:rPr>
              <a:t>Inline perforations to mitigate inertial effects</a:t>
            </a:r>
          </a:p>
          <a:p>
            <a:pPr marL="780750" lvl="2" indent="-285750"/>
            <a:r>
              <a:rPr lang="en-US" sz="1200" dirty="0">
                <a:solidFill>
                  <a:schemeClr val="bg1"/>
                </a:solidFill>
              </a:rPr>
              <a:t>A phasing toward the top of the well</a:t>
            </a:r>
          </a:p>
          <a:p>
            <a:pPr marL="501750" lvl="1" indent="-285750"/>
            <a:r>
              <a:rPr lang="en-US" sz="1400" dirty="0">
                <a:solidFill>
                  <a:schemeClr val="bg1"/>
                </a:solidFill>
              </a:rPr>
              <a:t>To remove heel bias, consider:</a:t>
            </a:r>
          </a:p>
          <a:p>
            <a:pPr marL="780750" lvl="2" indent="-285750"/>
            <a:r>
              <a:rPr lang="en-US" sz="1200" dirty="0">
                <a:solidFill>
                  <a:schemeClr val="bg1"/>
                </a:solidFill>
              </a:rPr>
              <a:t>A tapered perforating scheme</a:t>
            </a:r>
          </a:p>
          <a:p>
            <a:pPr marL="780750" lvl="2" indent="-285750"/>
            <a:r>
              <a:rPr lang="en-US" sz="1200" dirty="0">
                <a:solidFill>
                  <a:schemeClr val="bg1"/>
                </a:solidFill>
              </a:rPr>
              <a:t>A lower pump rate</a:t>
            </a:r>
          </a:p>
          <a:p>
            <a:pPr marL="501750" lvl="1" indent="-285750"/>
            <a:r>
              <a:rPr lang="en-US" sz="1400" dirty="0">
                <a:solidFill>
                  <a:schemeClr val="bg1"/>
                </a:solidFill>
              </a:rPr>
              <a:t>To remove heel/toe bias, consider:</a:t>
            </a:r>
          </a:p>
          <a:p>
            <a:pPr marL="780750" lvl="2" indent="-285750"/>
            <a:r>
              <a:rPr lang="en-US" sz="1200" dirty="0">
                <a:solidFill>
                  <a:schemeClr val="bg1"/>
                </a:solidFill>
              </a:rPr>
              <a:t>A unique perforating scheme</a:t>
            </a:r>
          </a:p>
          <a:p>
            <a:pPr marL="780750" lvl="2" indent="-285750"/>
            <a:r>
              <a:rPr lang="en-US" sz="1200" dirty="0">
                <a:solidFill>
                  <a:schemeClr val="bg1"/>
                </a:solidFill>
              </a:rPr>
              <a:t>A shorter stage length</a:t>
            </a:r>
          </a:p>
          <a:p>
            <a:pPr marL="780750" lvl="2" indent="-285750"/>
            <a:r>
              <a:rPr lang="en-US" sz="1200" dirty="0">
                <a:solidFill>
                  <a:schemeClr val="bg1"/>
                </a:solidFill>
              </a:rPr>
              <a:t>A phasing toward the side or bottom of the well</a:t>
            </a:r>
          </a:p>
          <a:p>
            <a:pPr marL="501750" lvl="1" indent="-285750"/>
            <a:r>
              <a:rPr lang="en-US" sz="1400" dirty="0">
                <a:solidFill>
                  <a:schemeClr val="bg1"/>
                </a:solidFill>
              </a:rPr>
              <a:t>To remove cluster to cluster variance with a neutral trend, consider:</a:t>
            </a:r>
          </a:p>
          <a:p>
            <a:pPr marL="780750" lvl="2" indent="-285750"/>
            <a:r>
              <a:rPr lang="en-US" sz="1200" dirty="0">
                <a:solidFill>
                  <a:schemeClr val="bg1"/>
                </a:solidFill>
              </a:rPr>
              <a:t>A greater number of smaller perforations</a:t>
            </a:r>
          </a:p>
          <a:p>
            <a:pPr marL="780750" lvl="2" indent="-285750"/>
            <a:r>
              <a:rPr lang="en-US" sz="1200" dirty="0">
                <a:solidFill>
                  <a:schemeClr val="bg1"/>
                </a:solidFill>
              </a:rPr>
              <a:t>Increased limited entry</a:t>
            </a:r>
          </a:p>
          <a:p>
            <a:pPr marL="780750" lvl="2" indent="-285750"/>
            <a:endParaRPr lang="en-US" sz="1200" dirty="0"/>
          </a:p>
        </p:txBody>
      </p:sp>
      <p:sp>
        <p:nvSpPr>
          <p:cNvPr id="9" name="Text Placeholder 3">
            <a:extLst>
              <a:ext uri="{FF2B5EF4-FFF2-40B4-BE49-F238E27FC236}">
                <a16:creationId xmlns:a16="http://schemas.microsoft.com/office/drawing/2014/main" id="{5491DEA3-F439-F479-63BD-3F7A51EA3D8F}"/>
              </a:ext>
            </a:extLst>
          </p:cNvPr>
          <p:cNvSpPr txBox="1">
            <a:spLocks/>
          </p:cNvSpPr>
          <p:nvPr/>
        </p:nvSpPr>
        <p:spPr>
          <a:xfrm>
            <a:off x="593725" y="4921563"/>
            <a:ext cx="11020425" cy="1611505"/>
          </a:xfrm>
          <a:prstGeom prst="rect">
            <a:avLst/>
          </a:prstGeom>
        </p:spPr>
        <p:txBody>
          <a:bodyPr vert="horz" lIns="0" tIns="0" rIns="91440" bIns="45720" rtlCol="0">
            <a:noAutofit/>
          </a:bodyPr>
          <a:lstStyle>
            <a:lvl1pPr marL="0" indent="0" algn="l" defTabSz="914400" rtl="0" eaLnBrk="1" latinLnBrk="0" hangingPunct="1">
              <a:lnSpc>
                <a:spcPct val="125000"/>
              </a:lnSpc>
              <a:spcBef>
                <a:spcPts val="1000"/>
              </a:spcBef>
              <a:spcAft>
                <a:spcPts val="200"/>
              </a:spcAft>
              <a:buFont typeface="Arial" panose="020B0604020202020204" pitchFamily="34" charset="0"/>
              <a:buNone/>
              <a:defRPr sz="1700" b="0" i="0" kern="1200">
                <a:solidFill>
                  <a:schemeClr val="tx1"/>
                </a:solidFill>
                <a:latin typeface="Arial" panose="020B0604020202020204" pitchFamily="34" charset="0"/>
                <a:ea typeface="+mn-ea"/>
                <a:cs typeface="+mn-cs"/>
              </a:defRPr>
            </a:lvl1pPr>
            <a:lvl2pPr marL="216000" indent="-228600" algn="l" defTabSz="914400" rtl="0" eaLnBrk="1" latinLnBrk="0" hangingPunct="1">
              <a:lnSpc>
                <a:spcPts val="2260"/>
              </a:lnSpc>
              <a:spcBef>
                <a:spcPts val="500"/>
              </a:spcBef>
              <a:spcAft>
                <a:spcPts val="300"/>
              </a:spcAft>
              <a:buFont typeface="Arial" panose="020B0604020202020204" pitchFamily="34" charset="0"/>
              <a:buChar char="•"/>
              <a:defRPr sz="1700" b="0" i="0" kern="1200">
                <a:solidFill>
                  <a:schemeClr val="tx1"/>
                </a:solidFill>
                <a:latin typeface="Arial" panose="020B0604020202020204" pitchFamily="34" charset="0"/>
                <a:ea typeface="+mn-ea"/>
                <a:cs typeface="+mn-cs"/>
              </a:defRPr>
            </a:lvl2pPr>
            <a:lvl3pPr marL="495000" indent="-228600" algn="l" defTabSz="914400" rtl="0" eaLnBrk="1" latinLnBrk="0" hangingPunct="1">
              <a:lnSpc>
                <a:spcPct val="100000"/>
              </a:lnSpc>
              <a:spcBef>
                <a:spcPts val="500"/>
              </a:spcBef>
              <a:spcAft>
                <a:spcPts val="0"/>
              </a:spcAft>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747713" indent="-228600" algn="l" defTabSz="914400" rtl="0" eaLnBrk="1" latinLnBrk="0" hangingPunct="1">
              <a:lnSpc>
                <a:spcPct val="100000"/>
              </a:lnSpc>
              <a:spcBef>
                <a:spcPts val="500"/>
              </a:spcBef>
              <a:spcAft>
                <a:spcPts val="0"/>
              </a:spcAft>
              <a:buFont typeface="Arial" panose="020B0604020202020204" pitchFamily="34" charset="0"/>
              <a:buChar char="•"/>
              <a:defRPr sz="1200" b="0" i="0" kern="1200">
                <a:solidFill>
                  <a:schemeClr val="tx1"/>
                </a:solidFill>
                <a:latin typeface="NeueHaasGroteskDisp Pro" panose="020B0504020202020204" pitchFamily="34" charset="77"/>
                <a:ea typeface="+mn-ea"/>
                <a:cs typeface="+mn-cs"/>
              </a:defRPr>
            </a:lvl4pPr>
            <a:lvl5pPr marL="976313" indent="-228600" algn="l" defTabSz="914400" rtl="0" eaLnBrk="1" latinLnBrk="0" hangingPunct="1">
              <a:lnSpc>
                <a:spcPct val="100000"/>
              </a:lnSpc>
              <a:spcBef>
                <a:spcPts val="500"/>
              </a:spcBef>
              <a:spcAft>
                <a:spcPts val="0"/>
              </a:spcAft>
              <a:buFont typeface="Arial" panose="020B0604020202020204" pitchFamily="34" charset="0"/>
              <a:buChar char="•"/>
              <a:defRPr sz="1200" b="0" i="0" kern="1200">
                <a:solidFill>
                  <a:schemeClr val="tx1"/>
                </a:solidFill>
                <a:latin typeface="NeueHaasGroteskDisp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t>Increasing limited-entry perforation pressure drop (LE) can often help, but only to a certain point. Too much LE can result in excessive erosion, resulting in </a:t>
            </a:r>
            <a:r>
              <a:rPr lang="en-US" i="1" dirty="0"/>
              <a:t>worse</a:t>
            </a:r>
            <a:r>
              <a:rPr lang="en-US" dirty="0"/>
              <a:t> uniformity. </a:t>
            </a:r>
          </a:p>
          <a:p>
            <a:pPr marL="285750" indent="-285750">
              <a:buFont typeface="Arial" panose="020B0604020202020204" pitchFamily="34" charset="0"/>
              <a:buChar char="•"/>
            </a:pPr>
            <a:r>
              <a:rPr lang="en-US" dirty="0"/>
              <a:t>There is no single universally ‘best’ perforation phasing. Depends on circumstances.</a:t>
            </a:r>
          </a:p>
        </p:txBody>
      </p:sp>
    </p:spTree>
    <p:extLst>
      <p:ext uri="{BB962C8B-B14F-4D97-AF65-F5344CB8AC3E}">
        <p14:creationId xmlns:p14="http://schemas.microsoft.com/office/powerpoint/2010/main" val="3103048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CCD97C-E729-850A-2E52-B216B1A50E59}"/>
              </a:ext>
            </a:extLst>
          </p:cNvPr>
          <p:cNvSpPr>
            <a:spLocks noGrp="1"/>
          </p:cNvSpPr>
          <p:nvPr>
            <p:ph type="title"/>
          </p:nvPr>
        </p:nvSpPr>
        <p:spPr/>
        <p:txBody>
          <a:bodyPr/>
          <a:lstStyle/>
          <a:p>
            <a:r>
              <a:rPr lang="en-US" dirty="0"/>
              <a:t>Example Optimization</a:t>
            </a:r>
          </a:p>
        </p:txBody>
      </p:sp>
      <p:sp>
        <p:nvSpPr>
          <p:cNvPr id="3" name="Slide Number Placeholder 2">
            <a:extLst>
              <a:ext uri="{FF2B5EF4-FFF2-40B4-BE49-F238E27FC236}">
                <a16:creationId xmlns:a16="http://schemas.microsoft.com/office/drawing/2014/main" id="{8E402A8B-8694-E350-B806-4E92640E2514}"/>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CA" smtClean="0"/>
              <a:t>39</a:t>
            </a:fld>
            <a:endParaRPr lang="en-CA"/>
          </a:p>
        </p:txBody>
      </p:sp>
      <p:sp>
        <p:nvSpPr>
          <p:cNvPr id="4" name="Text Placeholder 3">
            <a:extLst>
              <a:ext uri="{FF2B5EF4-FFF2-40B4-BE49-F238E27FC236}">
                <a16:creationId xmlns:a16="http://schemas.microsoft.com/office/drawing/2014/main" id="{0F5541E2-F4CB-00C4-062D-5F4CABBFC6EA}"/>
              </a:ext>
            </a:extLst>
          </p:cNvPr>
          <p:cNvSpPr>
            <a:spLocks noGrp="1"/>
          </p:cNvSpPr>
          <p:nvPr>
            <p:ph type="body" sz="quarter" idx="11"/>
          </p:nvPr>
        </p:nvSpPr>
        <p:spPr>
          <a:xfrm>
            <a:off x="593725" y="1011116"/>
            <a:ext cx="11020425" cy="1021164"/>
          </a:xfrm>
        </p:spPr>
        <p:txBody>
          <a:bodyPr numCol="2"/>
          <a:lstStyle/>
          <a:p>
            <a:pPr marL="285750" indent="-285750">
              <a:buFont typeface="Arial" panose="020B0604020202020204" pitchFamily="34" charset="0"/>
              <a:buChar char="•"/>
            </a:pPr>
            <a:r>
              <a:rPr lang="en-US" dirty="0"/>
              <a:t>Changes from history matched case:</a:t>
            </a:r>
          </a:p>
          <a:p>
            <a:pPr marL="501750" lvl="1" indent="-285750"/>
            <a:r>
              <a:rPr lang="en-US" dirty="0"/>
              <a:t>Moved from 60deg unoriented to top inline orientation</a:t>
            </a:r>
          </a:p>
          <a:p>
            <a:pPr marL="501750" lvl="1" indent="-285750"/>
            <a:r>
              <a:rPr lang="en-US" dirty="0"/>
              <a:t>Moved from 3spf to tapered perf design</a:t>
            </a:r>
          </a:p>
          <a:p>
            <a:pPr marL="501750" lvl="1" indent="-285750"/>
            <a:r>
              <a:rPr lang="en-US" dirty="0"/>
              <a:t>Increased limited entry from 1800 psi to 2400 psi</a:t>
            </a:r>
          </a:p>
        </p:txBody>
      </p:sp>
      <p:pic>
        <p:nvPicPr>
          <p:cNvPr id="12" name="Picture 11">
            <a:extLst>
              <a:ext uri="{FF2B5EF4-FFF2-40B4-BE49-F238E27FC236}">
                <a16:creationId xmlns:a16="http://schemas.microsoft.com/office/drawing/2014/main" id="{7F1C473F-0718-BF21-CE22-55DBAED2527E}"/>
              </a:ext>
            </a:extLst>
          </p:cNvPr>
          <p:cNvPicPr>
            <a:picLocks noChangeAspect="1"/>
          </p:cNvPicPr>
          <p:nvPr/>
        </p:nvPicPr>
        <p:blipFill>
          <a:blip r:embed="rId2"/>
          <a:stretch>
            <a:fillRect/>
          </a:stretch>
        </p:blipFill>
        <p:spPr>
          <a:xfrm>
            <a:off x="0" y="4520886"/>
            <a:ext cx="12192000" cy="2226617"/>
          </a:xfrm>
          <a:prstGeom prst="rect">
            <a:avLst/>
          </a:prstGeom>
        </p:spPr>
      </p:pic>
      <p:pic>
        <p:nvPicPr>
          <p:cNvPr id="14" name="Picture 13">
            <a:extLst>
              <a:ext uri="{FF2B5EF4-FFF2-40B4-BE49-F238E27FC236}">
                <a16:creationId xmlns:a16="http://schemas.microsoft.com/office/drawing/2014/main" id="{3560F5FE-EED0-A4DF-C771-5259948F7501}"/>
              </a:ext>
            </a:extLst>
          </p:cNvPr>
          <p:cNvPicPr>
            <a:picLocks noChangeAspect="1"/>
          </p:cNvPicPr>
          <p:nvPr/>
        </p:nvPicPr>
        <p:blipFill>
          <a:blip r:embed="rId3"/>
          <a:srcRect b="14363"/>
          <a:stretch/>
        </p:blipFill>
        <p:spPr>
          <a:xfrm>
            <a:off x="0" y="1983747"/>
            <a:ext cx="12192000" cy="1959603"/>
          </a:xfrm>
          <a:prstGeom prst="rect">
            <a:avLst/>
          </a:prstGeom>
        </p:spPr>
      </p:pic>
      <p:sp>
        <p:nvSpPr>
          <p:cNvPr id="15" name="Arrow: Down 14">
            <a:extLst>
              <a:ext uri="{FF2B5EF4-FFF2-40B4-BE49-F238E27FC236}">
                <a16:creationId xmlns:a16="http://schemas.microsoft.com/office/drawing/2014/main" id="{E207DE03-D696-969D-3ADE-24A80CF2F593}"/>
              </a:ext>
            </a:extLst>
          </p:cNvPr>
          <p:cNvSpPr/>
          <p:nvPr/>
        </p:nvSpPr>
        <p:spPr>
          <a:xfrm>
            <a:off x="5819775" y="3633726"/>
            <a:ext cx="790575" cy="88716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1">
            <a:extLst>
              <a:ext uri="{FF2B5EF4-FFF2-40B4-BE49-F238E27FC236}">
                <a16:creationId xmlns:a16="http://schemas.microsoft.com/office/drawing/2014/main" id="{BBE2F61D-73A2-3635-EE9D-94D99A14C437}"/>
              </a:ext>
            </a:extLst>
          </p:cNvPr>
          <p:cNvSpPr txBox="1">
            <a:spLocks/>
          </p:cNvSpPr>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RPr lang="en-US"/>
            </a:defPPr>
            <a:lvl1pPr marL="0" marR="0" lvl="0"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1pPr>
            <a:lvl2pPr marL="0" marR="0" lvl="1"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2pPr>
            <a:lvl3pPr marL="0" marR="0" lvl="2"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3pPr>
            <a:lvl4pPr marL="0" marR="0" lvl="3"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4pPr>
            <a:lvl5pPr marL="0" marR="0" lvl="4"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5pPr>
            <a:lvl6pPr marL="0" marR="0" lvl="5"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6pPr>
            <a:lvl7pPr marL="0" marR="0" lvl="6"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7pPr>
            <a:lvl8pPr marL="0" marR="0" lvl="7"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8pPr>
            <a:lvl9pPr marL="0" marR="0" lvl="8"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9pPr>
          </a:lstStyle>
          <a:p>
            <a:fld id="{00000000-1234-1234-1234-123412341234}" type="slidenum">
              <a:rPr lang="en-US" smtClean="0"/>
              <a:pPr/>
              <a:t>39</a:t>
            </a:fld>
            <a:endParaRPr lang="en-US" dirty="0"/>
          </a:p>
        </p:txBody>
      </p:sp>
    </p:spTree>
    <p:extLst>
      <p:ext uri="{BB962C8B-B14F-4D97-AF65-F5344CB8AC3E}">
        <p14:creationId xmlns:p14="http://schemas.microsoft.com/office/powerpoint/2010/main" val="39902521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ollage of images of different colored lines&#10;&#10;Description automatically generated">
            <a:extLst>
              <a:ext uri="{FF2B5EF4-FFF2-40B4-BE49-F238E27FC236}">
                <a16:creationId xmlns:a16="http://schemas.microsoft.com/office/drawing/2014/main" id="{A5C8D737-C550-55A8-FD86-08091A982078}"/>
              </a:ext>
            </a:extLst>
          </p:cNvPr>
          <p:cNvPicPr>
            <a:picLocks noChangeAspect="1"/>
          </p:cNvPicPr>
          <p:nvPr/>
        </p:nvPicPr>
        <p:blipFill>
          <a:blip r:embed="rId3"/>
          <a:stretch>
            <a:fillRect/>
          </a:stretch>
        </p:blipFill>
        <p:spPr>
          <a:xfrm>
            <a:off x="2110901" y="1319111"/>
            <a:ext cx="8116281" cy="4819042"/>
          </a:xfrm>
          <a:prstGeom prst="rect">
            <a:avLst/>
          </a:prstGeom>
        </p:spPr>
      </p:pic>
      <p:sp>
        <p:nvSpPr>
          <p:cNvPr id="2" name="Title 4">
            <a:extLst>
              <a:ext uri="{FF2B5EF4-FFF2-40B4-BE49-F238E27FC236}">
                <a16:creationId xmlns:a16="http://schemas.microsoft.com/office/drawing/2014/main" id="{CCC2FF46-2C21-5639-765C-F715A169144A}"/>
              </a:ext>
            </a:extLst>
          </p:cNvPr>
          <p:cNvSpPr txBox="1">
            <a:spLocks/>
          </p:cNvSpPr>
          <p:nvPr/>
        </p:nvSpPr>
        <p:spPr>
          <a:xfrm>
            <a:off x="659256" y="3193310"/>
            <a:ext cx="11019570" cy="659928"/>
          </a:xfrm>
          <a:prstGeom prst="rect">
            <a:avLst/>
          </a:prstGeom>
          <a:gradFill flip="none" rotWithShape="1">
            <a:gsLst>
              <a:gs pos="0">
                <a:schemeClr val="accent1">
                  <a:tint val="66000"/>
                  <a:satMod val="160000"/>
                </a:schemeClr>
              </a:gs>
              <a:gs pos="50000">
                <a:schemeClr val="accent1">
                  <a:tint val="44500"/>
                  <a:satMod val="160000"/>
                </a:schemeClr>
              </a:gs>
              <a:gs pos="100000">
                <a:schemeClr val="bg1"/>
              </a:gs>
            </a:gsLst>
            <a:path path="circle">
              <a:fillToRect l="50000" t="50000" r="50000" b="50000"/>
            </a:path>
            <a:tileRect/>
          </a:gradFill>
        </p:spPr>
        <p:txBody>
          <a:bodyPr vert="horz" lIns="0" tIns="45720" rIns="91440" bIns="45720" rtlCol="0" anchor="ctr">
            <a:normAutofit fontScale="92500"/>
          </a:bodyPr>
          <a:lstStyle>
            <a:lvl1pPr algn="l" defTabSz="914400" rtl="0" eaLnBrk="1" latinLnBrk="0" hangingPunct="1">
              <a:lnSpc>
                <a:spcPct val="90000"/>
              </a:lnSpc>
              <a:spcBef>
                <a:spcPct val="0"/>
              </a:spcBef>
              <a:buNone/>
              <a:defRPr sz="3000" b="0" i="0" kern="1200">
                <a:solidFill>
                  <a:schemeClr val="tx1"/>
                </a:solidFill>
                <a:latin typeface="Arial" panose="020B0604020202020204" pitchFamily="34" charset="0"/>
                <a:ea typeface="+mj-ea"/>
                <a:cs typeface="+mj-cs"/>
              </a:defRPr>
            </a:lvl1pPr>
          </a:lstStyle>
          <a:p>
            <a:pPr algn="ctr"/>
            <a:r>
              <a:rPr lang="en-US" dirty="0"/>
              <a:t>All physics are solved simultaneously in </a:t>
            </a:r>
            <a:r>
              <a:rPr lang="en-US" dirty="0" err="1"/>
              <a:t>ResFrac</a:t>
            </a:r>
            <a:r>
              <a:rPr lang="en-US" dirty="0"/>
              <a:t> for every time step!</a:t>
            </a:r>
          </a:p>
        </p:txBody>
      </p:sp>
      <p:sp>
        <p:nvSpPr>
          <p:cNvPr id="6" name="Speech Bubble: Rectangle with Corners Rounded 5">
            <a:extLst>
              <a:ext uri="{FF2B5EF4-FFF2-40B4-BE49-F238E27FC236}">
                <a16:creationId xmlns:a16="http://schemas.microsoft.com/office/drawing/2014/main" id="{317503ED-C6E5-7644-BC38-593958449540}"/>
              </a:ext>
            </a:extLst>
          </p:cNvPr>
          <p:cNvSpPr/>
          <p:nvPr/>
        </p:nvSpPr>
        <p:spPr>
          <a:xfrm>
            <a:off x="3232593" y="919115"/>
            <a:ext cx="2612572" cy="953826"/>
          </a:xfrm>
          <a:prstGeom prst="wedgeRoundRectCallout">
            <a:avLst>
              <a:gd name="adj1" fmla="val 10218"/>
              <a:gd name="adj2" fmla="val 84466"/>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Fracturing, leak-off, shut-in, and production without ever remeshing</a:t>
            </a:r>
          </a:p>
        </p:txBody>
      </p:sp>
      <p:sp>
        <p:nvSpPr>
          <p:cNvPr id="8" name="Speech Bubble: Rectangle with Corners Rounded 7">
            <a:extLst>
              <a:ext uri="{FF2B5EF4-FFF2-40B4-BE49-F238E27FC236}">
                <a16:creationId xmlns:a16="http://schemas.microsoft.com/office/drawing/2014/main" id="{B86AE5BB-4742-DBB9-C8C0-5DDE7AD7EB1C}"/>
              </a:ext>
            </a:extLst>
          </p:cNvPr>
          <p:cNvSpPr/>
          <p:nvPr/>
        </p:nvSpPr>
        <p:spPr>
          <a:xfrm>
            <a:off x="9236528" y="5294574"/>
            <a:ext cx="2612572" cy="953826"/>
          </a:xfrm>
          <a:prstGeom prst="wedgeRoundRectCallout">
            <a:avLst>
              <a:gd name="adj1" fmla="val -51580"/>
              <a:gd name="adj2" fmla="val -105781"/>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Fracture properties, like conductivity and aperture, computed as a function of normal stress</a:t>
            </a:r>
          </a:p>
        </p:txBody>
      </p:sp>
      <p:sp>
        <p:nvSpPr>
          <p:cNvPr id="9" name="Speech Bubble: Rectangle with Corners Rounded 8">
            <a:extLst>
              <a:ext uri="{FF2B5EF4-FFF2-40B4-BE49-F238E27FC236}">
                <a16:creationId xmlns:a16="http://schemas.microsoft.com/office/drawing/2014/main" id="{561CAEF9-750E-8F49-5904-6435FF9148C0}"/>
              </a:ext>
            </a:extLst>
          </p:cNvPr>
          <p:cNvSpPr/>
          <p:nvPr/>
        </p:nvSpPr>
        <p:spPr>
          <a:xfrm>
            <a:off x="804615" y="5294574"/>
            <a:ext cx="2612572" cy="953826"/>
          </a:xfrm>
          <a:prstGeom prst="wedgeRoundRectCallout">
            <a:avLst>
              <a:gd name="adj1" fmla="val 81927"/>
              <a:gd name="adj2" fmla="val -81320"/>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Industry-leading proppant transport modeling and fracture realism</a:t>
            </a:r>
          </a:p>
        </p:txBody>
      </p:sp>
      <p:sp>
        <p:nvSpPr>
          <p:cNvPr id="12" name="Title 2">
            <a:extLst>
              <a:ext uri="{FF2B5EF4-FFF2-40B4-BE49-F238E27FC236}">
                <a16:creationId xmlns:a16="http://schemas.microsoft.com/office/drawing/2014/main" id="{71EFC559-A0F6-BDE2-2C6F-DF5C080A319D}"/>
              </a:ext>
            </a:extLst>
          </p:cNvPr>
          <p:cNvSpPr>
            <a:spLocks noGrp="1"/>
          </p:cNvSpPr>
          <p:nvPr>
            <p:ph type="title"/>
          </p:nvPr>
        </p:nvSpPr>
        <p:spPr>
          <a:xfrm>
            <a:off x="543682" y="116951"/>
            <a:ext cx="11019570" cy="713091"/>
          </a:xfrm>
        </p:spPr>
        <p:txBody>
          <a:bodyPr/>
          <a:lstStyle/>
          <a:p>
            <a:r>
              <a:rPr lang="en-US" dirty="0" err="1"/>
              <a:t>ResFrac</a:t>
            </a:r>
            <a:r>
              <a:rPr lang="en-US" dirty="0"/>
              <a:t> Pro</a:t>
            </a:r>
          </a:p>
        </p:txBody>
      </p:sp>
      <p:sp>
        <p:nvSpPr>
          <p:cNvPr id="13" name="Rectangle 12">
            <a:extLst>
              <a:ext uri="{FF2B5EF4-FFF2-40B4-BE49-F238E27FC236}">
                <a16:creationId xmlns:a16="http://schemas.microsoft.com/office/drawing/2014/main" id="{28C31C3C-B6C6-856F-E611-6F986A390687}"/>
              </a:ext>
            </a:extLst>
          </p:cNvPr>
          <p:cNvSpPr/>
          <p:nvPr/>
        </p:nvSpPr>
        <p:spPr>
          <a:xfrm>
            <a:off x="2675107" y="690665"/>
            <a:ext cx="8994478" cy="2284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peech Bubble: Rectangle with Corners Rounded 6">
            <a:extLst>
              <a:ext uri="{FF2B5EF4-FFF2-40B4-BE49-F238E27FC236}">
                <a16:creationId xmlns:a16="http://schemas.microsoft.com/office/drawing/2014/main" id="{A86D63B5-496E-6062-A1DF-6D0DCB5194B4}"/>
              </a:ext>
            </a:extLst>
          </p:cNvPr>
          <p:cNvSpPr/>
          <p:nvPr/>
        </p:nvSpPr>
        <p:spPr>
          <a:xfrm>
            <a:off x="8986512" y="798148"/>
            <a:ext cx="2612572" cy="953826"/>
          </a:xfrm>
          <a:prstGeom prst="wedgeRoundRectCallout">
            <a:avLst>
              <a:gd name="adj1" fmla="val -50499"/>
              <a:gd name="adj2" fmla="val 74370"/>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Fractures are </a:t>
            </a:r>
            <a:r>
              <a:rPr lang="en-US" sz="1600" i="1" dirty="0"/>
              <a:t>true</a:t>
            </a:r>
            <a:r>
              <a:rPr lang="en-US" sz="1600" dirty="0"/>
              <a:t> fractures with real aperture of millimeters</a:t>
            </a:r>
          </a:p>
        </p:txBody>
      </p:sp>
      <p:sp>
        <p:nvSpPr>
          <p:cNvPr id="17" name="Slide Number Placeholder 1">
            <a:extLst>
              <a:ext uri="{FF2B5EF4-FFF2-40B4-BE49-F238E27FC236}">
                <a16:creationId xmlns:a16="http://schemas.microsoft.com/office/drawing/2014/main" id="{3035AD28-8D8D-298B-AA20-FD60F22F0405}"/>
              </a:ext>
            </a:extLst>
          </p:cNvPr>
          <p:cNvSpPr txBox="1">
            <a:spLocks/>
          </p:cNvSpPr>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RPr lang="en-US"/>
            </a:defPPr>
            <a:lvl1pPr marL="0" marR="0" lvl="0"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1pPr>
            <a:lvl2pPr marL="0" marR="0" lvl="1"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2pPr>
            <a:lvl3pPr marL="0" marR="0" lvl="2"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3pPr>
            <a:lvl4pPr marL="0" marR="0" lvl="3"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4pPr>
            <a:lvl5pPr marL="0" marR="0" lvl="4"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5pPr>
            <a:lvl6pPr marL="0" marR="0" lvl="5"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6pPr>
            <a:lvl7pPr marL="0" marR="0" lvl="6"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7pPr>
            <a:lvl8pPr marL="0" marR="0" lvl="7"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8pPr>
            <a:lvl9pPr marL="0" marR="0" lvl="8"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9pPr>
          </a:lstStyle>
          <a:p>
            <a:fld id="{00000000-1234-1234-1234-123412341234}" type="slidenum">
              <a:rPr lang="en-US" smtClean="0"/>
              <a:pPr/>
              <a:t>4</a:t>
            </a:fld>
            <a:endParaRPr lang="en-US" dirty="0"/>
          </a:p>
        </p:txBody>
      </p:sp>
    </p:spTree>
    <p:extLst>
      <p:ext uri="{BB962C8B-B14F-4D97-AF65-F5344CB8AC3E}">
        <p14:creationId xmlns:p14="http://schemas.microsoft.com/office/powerpoint/2010/main" val="594487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8" grpId="0" animBg="1"/>
      <p:bldP spid="9" grpId="0" animBg="1"/>
      <p:bldP spid="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8C40A-36D5-C30E-1044-9F0DC3F210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8EA934-6742-85B8-C8E0-8BC6404AE1D0}"/>
              </a:ext>
            </a:extLst>
          </p:cNvPr>
          <p:cNvSpPr>
            <a:spLocks noGrp="1"/>
          </p:cNvSpPr>
          <p:nvPr>
            <p:ph type="title"/>
          </p:nvPr>
        </p:nvSpPr>
        <p:spPr/>
        <p:txBody>
          <a:bodyPr/>
          <a:lstStyle/>
          <a:p>
            <a:r>
              <a:rPr lang="en-US" dirty="0"/>
              <a:t>Example Optimization</a:t>
            </a:r>
          </a:p>
        </p:txBody>
      </p:sp>
      <p:sp>
        <p:nvSpPr>
          <p:cNvPr id="3" name="Slide Number Placeholder 2">
            <a:extLst>
              <a:ext uri="{FF2B5EF4-FFF2-40B4-BE49-F238E27FC236}">
                <a16:creationId xmlns:a16="http://schemas.microsoft.com/office/drawing/2014/main" id="{7FA87724-AB7A-6D2E-5CEA-73049268D08C}"/>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CA" smtClean="0"/>
              <a:t>40</a:t>
            </a:fld>
            <a:endParaRPr lang="en-CA"/>
          </a:p>
        </p:txBody>
      </p:sp>
      <p:sp>
        <p:nvSpPr>
          <p:cNvPr id="4" name="Text Placeholder 3">
            <a:extLst>
              <a:ext uri="{FF2B5EF4-FFF2-40B4-BE49-F238E27FC236}">
                <a16:creationId xmlns:a16="http://schemas.microsoft.com/office/drawing/2014/main" id="{9C0CA96C-A67C-70FD-ED4F-59754E9249FE}"/>
              </a:ext>
            </a:extLst>
          </p:cNvPr>
          <p:cNvSpPr>
            <a:spLocks noGrp="1"/>
          </p:cNvSpPr>
          <p:nvPr>
            <p:ph type="body" sz="quarter" idx="11"/>
          </p:nvPr>
        </p:nvSpPr>
        <p:spPr>
          <a:xfrm>
            <a:off x="593725" y="1011116"/>
            <a:ext cx="11020425" cy="1021164"/>
          </a:xfrm>
        </p:spPr>
        <p:txBody>
          <a:bodyPr numCol="2"/>
          <a:lstStyle/>
          <a:p>
            <a:pPr marL="285750" indent="-285750">
              <a:buFont typeface="Arial" panose="020B0604020202020204" pitchFamily="34" charset="0"/>
              <a:buChar char="•"/>
            </a:pPr>
            <a:r>
              <a:rPr lang="en-US" dirty="0"/>
              <a:t>Changes from history matched case:</a:t>
            </a:r>
          </a:p>
          <a:p>
            <a:pPr marL="501750" lvl="1" indent="-285750"/>
            <a:r>
              <a:rPr lang="en-US" dirty="0"/>
              <a:t>Moved from 60deg unoriented to top inline orientation</a:t>
            </a:r>
          </a:p>
          <a:p>
            <a:pPr marL="501750" lvl="1" indent="-285750"/>
            <a:r>
              <a:rPr lang="en-US" dirty="0"/>
              <a:t>Moved from 3spf to tapered perf design</a:t>
            </a:r>
          </a:p>
          <a:p>
            <a:pPr marL="501750" lvl="1" indent="-285750"/>
            <a:r>
              <a:rPr lang="en-US" dirty="0"/>
              <a:t>Increased limited entry from 1800 psi to 2400 psi</a:t>
            </a:r>
          </a:p>
        </p:txBody>
      </p:sp>
      <p:grpSp>
        <p:nvGrpSpPr>
          <p:cNvPr id="16" name="Group 15">
            <a:extLst>
              <a:ext uri="{FF2B5EF4-FFF2-40B4-BE49-F238E27FC236}">
                <a16:creationId xmlns:a16="http://schemas.microsoft.com/office/drawing/2014/main" id="{F46D661F-55BA-7B8C-9492-EB190090CC8B}"/>
              </a:ext>
            </a:extLst>
          </p:cNvPr>
          <p:cNvGrpSpPr/>
          <p:nvPr/>
        </p:nvGrpSpPr>
        <p:grpSpPr>
          <a:xfrm>
            <a:off x="3321270" y="4439204"/>
            <a:ext cx="4886326" cy="2053670"/>
            <a:chOff x="476249" y="2986712"/>
            <a:chExt cx="6457950" cy="2714207"/>
          </a:xfrm>
        </p:grpSpPr>
        <p:grpSp>
          <p:nvGrpSpPr>
            <p:cNvPr id="9" name="Group 8">
              <a:extLst>
                <a:ext uri="{FF2B5EF4-FFF2-40B4-BE49-F238E27FC236}">
                  <a16:creationId xmlns:a16="http://schemas.microsoft.com/office/drawing/2014/main" id="{ED7874F2-1868-B6D3-BB76-A24ABE72D48D}"/>
                </a:ext>
              </a:extLst>
            </p:cNvPr>
            <p:cNvGrpSpPr/>
            <p:nvPr/>
          </p:nvGrpSpPr>
          <p:grpSpPr>
            <a:xfrm>
              <a:off x="476249" y="3019424"/>
              <a:ext cx="3390901" cy="2490995"/>
              <a:chOff x="238124" y="3019424"/>
              <a:chExt cx="3390901" cy="2490995"/>
            </a:xfrm>
          </p:grpSpPr>
          <p:pic>
            <p:nvPicPr>
              <p:cNvPr id="7" name="Picture 6">
                <a:extLst>
                  <a:ext uri="{FF2B5EF4-FFF2-40B4-BE49-F238E27FC236}">
                    <a16:creationId xmlns:a16="http://schemas.microsoft.com/office/drawing/2014/main" id="{E3D59348-FEF7-A337-38CC-6286C16B277B}"/>
                  </a:ext>
                </a:extLst>
              </p:cNvPr>
              <p:cNvPicPr>
                <a:picLocks noChangeAspect="1"/>
              </p:cNvPicPr>
              <p:nvPr/>
            </p:nvPicPr>
            <p:blipFill>
              <a:blip r:embed="rId2"/>
              <a:srcRect l="404" t="28195" r="95038" b="12549"/>
              <a:stretch/>
            </p:blipFill>
            <p:spPr>
              <a:xfrm>
                <a:off x="238124" y="3019424"/>
                <a:ext cx="1333501" cy="2490995"/>
              </a:xfrm>
              <a:prstGeom prst="rect">
                <a:avLst/>
              </a:prstGeom>
            </p:spPr>
          </p:pic>
          <p:pic>
            <p:nvPicPr>
              <p:cNvPr id="8" name="Picture 7">
                <a:extLst>
                  <a:ext uri="{FF2B5EF4-FFF2-40B4-BE49-F238E27FC236}">
                    <a16:creationId xmlns:a16="http://schemas.microsoft.com/office/drawing/2014/main" id="{53E00364-96BA-CB25-31D9-77E61025A164}"/>
                  </a:ext>
                </a:extLst>
              </p:cNvPr>
              <p:cNvPicPr>
                <a:picLocks noChangeAspect="1"/>
              </p:cNvPicPr>
              <p:nvPr/>
            </p:nvPicPr>
            <p:blipFill>
              <a:blip r:embed="rId2"/>
              <a:srcRect l="14305" t="28195" r="77881" b="12549"/>
              <a:stretch/>
            </p:blipFill>
            <p:spPr>
              <a:xfrm>
                <a:off x="1343025" y="3019424"/>
                <a:ext cx="2286000" cy="2490995"/>
              </a:xfrm>
              <a:prstGeom prst="rect">
                <a:avLst/>
              </a:prstGeom>
            </p:spPr>
          </p:pic>
        </p:grpSp>
        <p:pic>
          <p:nvPicPr>
            <p:cNvPr id="11" name="Picture 10">
              <a:extLst>
                <a:ext uri="{FF2B5EF4-FFF2-40B4-BE49-F238E27FC236}">
                  <a16:creationId xmlns:a16="http://schemas.microsoft.com/office/drawing/2014/main" id="{20EFEE65-7A51-D90A-85C6-ADA9026FBFC0}"/>
                </a:ext>
              </a:extLst>
            </p:cNvPr>
            <p:cNvPicPr>
              <a:picLocks noChangeAspect="1"/>
            </p:cNvPicPr>
            <p:nvPr/>
          </p:nvPicPr>
          <p:blipFill>
            <a:blip r:embed="rId3"/>
            <a:stretch>
              <a:fillRect/>
            </a:stretch>
          </p:blipFill>
          <p:spPr>
            <a:xfrm>
              <a:off x="4519612" y="2986712"/>
              <a:ext cx="2414587" cy="2714207"/>
            </a:xfrm>
            <a:prstGeom prst="rect">
              <a:avLst/>
            </a:prstGeom>
          </p:spPr>
        </p:pic>
        <p:sp>
          <p:nvSpPr>
            <p:cNvPr id="13" name="Arrow: Right 12">
              <a:extLst>
                <a:ext uri="{FF2B5EF4-FFF2-40B4-BE49-F238E27FC236}">
                  <a16:creationId xmlns:a16="http://schemas.microsoft.com/office/drawing/2014/main" id="{9BFF1721-251B-EEFE-2019-4370CE4D908D}"/>
                </a:ext>
              </a:extLst>
            </p:cNvPr>
            <p:cNvSpPr/>
            <p:nvPr/>
          </p:nvSpPr>
          <p:spPr>
            <a:xfrm>
              <a:off x="3895725" y="3533775"/>
              <a:ext cx="766762" cy="634721"/>
            </a:xfrm>
            <a:prstGeom prst="rightArrow">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grpSp>
      <p:pic>
        <p:nvPicPr>
          <p:cNvPr id="18" name="Picture 17">
            <a:extLst>
              <a:ext uri="{FF2B5EF4-FFF2-40B4-BE49-F238E27FC236}">
                <a16:creationId xmlns:a16="http://schemas.microsoft.com/office/drawing/2014/main" id="{70CBCA8F-5065-29A8-23E3-4B83ED718B98}"/>
              </a:ext>
            </a:extLst>
          </p:cNvPr>
          <p:cNvPicPr>
            <a:picLocks noChangeAspect="1"/>
          </p:cNvPicPr>
          <p:nvPr/>
        </p:nvPicPr>
        <p:blipFill>
          <a:blip r:embed="rId4"/>
          <a:stretch>
            <a:fillRect/>
          </a:stretch>
        </p:blipFill>
        <p:spPr>
          <a:xfrm>
            <a:off x="412531" y="2119900"/>
            <a:ext cx="11201400" cy="2112340"/>
          </a:xfrm>
          <a:prstGeom prst="rect">
            <a:avLst/>
          </a:prstGeom>
        </p:spPr>
      </p:pic>
    </p:spTree>
    <p:extLst>
      <p:ext uri="{BB962C8B-B14F-4D97-AF65-F5344CB8AC3E}">
        <p14:creationId xmlns:p14="http://schemas.microsoft.com/office/powerpoint/2010/main" val="12207657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300C9A-5565-2762-7E7A-BFCA75F8B6A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899CA29-E88B-B4B6-09AC-A33E4B90130F}"/>
              </a:ext>
            </a:extLst>
          </p:cNvPr>
          <p:cNvSpPr>
            <a:spLocks noGrp="1"/>
          </p:cNvSpPr>
          <p:nvPr>
            <p:ph type="sldNum" idx="12"/>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smtClean="0"/>
              <a:pPr marL="0" lvl="0" indent="0" algn="r" rtl="0">
                <a:spcBef>
                  <a:spcPts val="0"/>
                </a:spcBef>
                <a:spcAft>
                  <a:spcPts val="0"/>
                </a:spcAft>
                <a:buNone/>
              </a:pPr>
              <a:t>41</a:t>
            </a:fld>
            <a:endParaRPr lang="en-US"/>
          </a:p>
        </p:txBody>
      </p:sp>
      <p:sp>
        <p:nvSpPr>
          <p:cNvPr id="3" name="Title 2">
            <a:extLst>
              <a:ext uri="{FF2B5EF4-FFF2-40B4-BE49-F238E27FC236}">
                <a16:creationId xmlns:a16="http://schemas.microsoft.com/office/drawing/2014/main" id="{216C8022-3AEF-619A-E881-3BC41A759E99}"/>
              </a:ext>
            </a:extLst>
          </p:cNvPr>
          <p:cNvSpPr>
            <a:spLocks noGrp="1"/>
          </p:cNvSpPr>
          <p:nvPr>
            <p:ph type="title"/>
          </p:nvPr>
        </p:nvSpPr>
        <p:spPr/>
        <p:txBody>
          <a:bodyPr/>
          <a:lstStyle/>
          <a:p>
            <a:r>
              <a:rPr lang="en-US" dirty="0"/>
              <a:t>The ‘value of the perfect stage’ – seven figures per well</a:t>
            </a:r>
          </a:p>
        </p:txBody>
      </p:sp>
      <p:pic>
        <p:nvPicPr>
          <p:cNvPr id="5" name="Picture 4">
            <a:extLst>
              <a:ext uri="{FF2B5EF4-FFF2-40B4-BE49-F238E27FC236}">
                <a16:creationId xmlns:a16="http://schemas.microsoft.com/office/drawing/2014/main" id="{B8BC5007-BC7C-8A74-AB16-A9769FE788E2}"/>
              </a:ext>
            </a:extLst>
          </p:cNvPr>
          <p:cNvPicPr>
            <a:picLocks noChangeAspect="1"/>
          </p:cNvPicPr>
          <p:nvPr/>
        </p:nvPicPr>
        <p:blipFill>
          <a:blip r:embed="rId3"/>
          <a:stretch>
            <a:fillRect/>
          </a:stretch>
        </p:blipFill>
        <p:spPr>
          <a:xfrm>
            <a:off x="21771" y="1444782"/>
            <a:ext cx="5873185" cy="3840480"/>
          </a:xfrm>
          <a:prstGeom prst="rect">
            <a:avLst/>
          </a:prstGeom>
        </p:spPr>
      </p:pic>
      <p:pic>
        <p:nvPicPr>
          <p:cNvPr id="7" name="Picture 6">
            <a:extLst>
              <a:ext uri="{FF2B5EF4-FFF2-40B4-BE49-F238E27FC236}">
                <a16:creationId xmlns:a16="http://schemas.microsoft.com/office/drawing/2014/main" id="{7D5F7419-6878-24DB-66D5-004335E6AC9C}"/>
              </a:ext>
            </a:extLst>
          </p:cNvPr>
          <p:cNvPicPr>
            <a:picLocks noChangeAspect="1"/>
          </p:cNvPicPr>
          <p:nvPr/>
        </p:nvPicPr>
        <p:blipFill>
          <a:blip r:embed="rId4"/>
          <a:stretch>
            <a:fillRect/>
          </a:stretch>
        </p:blipFill>
        <p:spPr>
          <a:xfrm>
            <a:off x="6133668" y="1516743"/>
            <a:ext cx="5725779" cy="3722797"/>
          </a:xfrm>
          <a:prstGeom prst="rect">
            <a:avLst/>
          </a:prstGeom>
        </p:spPr>
      </p:pic>
      <p:pic>
        <p:nvPicPr>
          <p:cNvPr id="8" name="Picture 7">
            <a:extLst>
              <a:ext uri="{FF2B5EF4-FFF2-40B4-BE49-F238E27FC236}">
                <a16:creationId xmlns:a16="http://schemas.microsoft.com/office/drawing/2014/main" id="{12E28169-474C-5AB3-9B85-722C9A77E1F4}"/>
              </a:ext>
            </a:extLst>
          </p:cNvPr>
          <p:cNvPicPr>
            <a:picLocks noChangeAspect="1"/>
          </p:cNvPicPr>
          <p:nvPr/>
        </p:nvPicPr>
        <p:blipFill>
          <a:blip r:embed="rId5"/>
          <a:stretch>
            <a:fillRect/>
          </a:stretch>
        </p:blipFill>
        <p:spPr>
          <a:xfrm>
            <a:off x="4237044" y="5637051"/>
            <a:ext cx="3793247" cy="983565"/>
          </a:xfrm>
          <a:prstGeom prst="rect">
            <a:avLst/>
          </a:prstGeom>
        </p:spPr>
      </p:pic>
      <p:sp>
        <p:nvSpPr>
          <p:cNvPr id="4" name="Star: 5 Points 3">
            <a:extLst>
              <a:ext uri="{FF2B5EF4-FFF2-40B4-BE49-F238E27FC236}">
                <a16:creationId xmlns:a16="http://schemas.microsoft.com/office/drawing/2014/main" id="{52B6D89D-0709-6789-1911-4F46DAD0FE1B}"/>
              </a:ext>
            </a:extLst>
          </p:cNvPr>
          <p:cNvSpPr/>
          <p:nvPr/>
        </p:nvSpPr>
        <p:spPr>
          <a:xfrm>
            <a:off x="2974311" y="3245618"/>
            <a:ext cx="341644" cy="341644"/>
          </a:xfrm>
          <a:prstGeom prst="star5">
            <a:avLst>
              <a:gd name="adj" fmla="val 21758"/>
              <a:gd name="hf" fmla="val 105146"/>
              <a:gd name="vf" fmla="val 110557"/>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6" name="Star: 5 Points 5">
            <a:extLst>
              <a:ext uri="{FF2B5EF4-FFF2-40B4-BE49-F238E27FC236}">
                <a16:creationId xmlns:a16="http://schemas.microsoft.com/office/drawing/2014/main" id="{D314C0FA-301B-74ED-30B8-E283135F4EE6}"/>
              </a:ext>
            </a:extLst>
          </p:cNvPr>
          <p:cNvSpPr/>
          <p:nvPr/>
        </p:nvSpPr>
        <p:spPr>
          <a:xfrm>
            <a:off x="8993273" y="3135086"/>
            <a:ext cx="341644" cy="341644"/>
          </a:xfrm>
          <a:prstGeom prst="star5">
            <a:avLst>
              <a:gd name="adj" fmla="val 21758"/>
              <a:gd name="hf" fmla="val 105146"/>
              <a:gd name="vf" fmla="val 110557"/>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9" name="Star: 5 Points 8">
            <a:extLst>
              <a:ext uri="{FF2B5EF4-FFF2-40B4-BE49-F238E27FC236}">
                <a16:creationId xmlns:a16="http://schemas.microsoft.com/office/drawing/2014/main" id="{5F10D7F0-0DA6-A280-72B6-6704B08F4D52}"/>
              </a:ext>
            </a:extLst>
          </p:cNvPr>
          <p:cNvSpPr/>
          <p:nvPr/>
        </p:nvSpPr>
        <p:spPr>
          <a:xfrm>
            <a:off x="3657599" y="2883877"/>
            <a:ext cx="341644" cy="341644"/>
          </a:xfrm>
          <a:prstGeom prst="star5">
            <a:avLst>
              <a:gd name="adj" fmla="val 21758"/>
              <a:gd name="hf" fmla="val 105146"/>
              <a:gd name="vf" fmla="val 110557"/>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Star: 5 Points 9">
            <a:extLst>
              <a:ext uri="{FF2B5EF4-FFF2-40B4-BE49-F238E27FC236}">
                <a16:creationId xmlns:a16="http://schemas.microsoft.com/office/drawing/2014/main" id="{55FCAB66-5075-E27D-AA7E-5DD1086C0E17}"/>
              </a:ext>
            </a:extLst>
          </p:cNvPr>
          <p:cNvSpPr/>
          <p:nvPr/>
        </p:nvSpPr>
        <p:spPr>
          <a:xfrm>
            <a:off x="9706707" y="2682910"/>
            <a:ext cx="341644" cy="341644"/>
          </a:xfrm>
          <a:prstGeom prst="star5">
            <a:avLst>
              <a:gd name="adj" fmla="val 21758"/>
              <a:gd name="hf" fmla="val 105146"/>
              <a:gd name="vf" fmla="val 110557"/>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AA05AA57-B6CC-F2E3-34DF-9C6BB84013B7}"/>
              </a:ext>
            </a:extLst>
          </p:cNvPr>
          <p:cNvCxnSpPr>
            <a:cxnSpLocks/>
          </p:cNvCxnSpPr>
          <p:nvPr/>
        </p:nvCxnSpPr>
        <p:spPr>
          <a:xfrm flipV="1">
            <a:off x="10108642" y="2883877"/>
            <a:ext cx="0" cy="46222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E4339E97-17E7-1548-59C2-338064FAA940}"/>
              </a:ext>
            </a:extLst>
          </p:cNvPr>
          <p:cNvSpPr txBox="1"/>
          <p:nvPr/>
        </p:nvSpPr>
        <p:spPr>
          <a:xfrm>
            <a:off x="3523989" y="3436537"/>
            <a:ext cx="2108462" cy="369332"/>
          </a:xfrm>
          <a:prstGeom prst="rect">
            <a:avLst/>
          </a:prstGeom>
          <a:noFill/>
        </p:spPr>
        <p:txBody>
          <a:bodyPr wrap="none" rtlCol="0">
            <a:spAutoFit/>
          </a:bodyPr>
          <a:lstStyle/>
          <a:p>
            <a:r>
              <a:rPr lang="en-US" dirty="0"/>
              <a:t>4% increase in IP365</a:t>
            </a:r>
          </a:p>
        </p:txBody>
      </p:sp>
      <p:sp>
        <p:nvSpPr>
          <p:cNvPr id="14" name="TextBox 13">
            <a:extLst>
              <a:ext uri="{FF2B5EF4-FFF2-40B4-BE49-F238E27FC236}">
                <a16:creationId xmlns:a16="http://schemas.microsoft.com/office/drawing/2014/main" id="{167322E9-6962-EEE8-F675-DC6526C59311}"/>
              </a:ext>
            </a:extLst>
          </p:cNvPr>
          <p:cNvSpPr txBox="1"/>
          <p:nvPr/>
        </p:nvSpPr>
        <p:spPr>
          <a:xfrm>
            <a:off x="9619136" y="3494260"/>
            <a:ext cx="1986648" cy="646331"/>
          </a:xfrm>
          <a:prstGeom prst="rect">
            <a:avLst/>
          </a:prstGeom>
          <a:noFill/>
        </p:spPr>
        <p:txBody>
          <a:bodyPr wrap="square" rtlCol="0">
            <a:spAutoFit/>
          </a:bodyPr>
          <a:lstStyle/>
          <a:p>
            <a:r>
              <a:rPr lang="en-US" dirty="0"/>
              <a:t>$500,000 increase in NPV</a:t>
            </a:r>
          </a:p>
        </p:txBody>
      </p:sp>
    </p:spTree>
    <p:extLst>
      <p:ext uri="{BB962C8B-B14F-4D97-AF65-F5344CB8AC3E}">
        <p14:creationId xmlns:p14="http://schemas.microsoft.com/office/powerpoint/2010/main" val="17334833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65B003-1EF6-6FEC-545B-389582A07F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E6C05E-F6A5-2903-2487-C0B405139881}"/>
              </a:ext>
            </a:extLst>
          </p:cNvPr>
          <p:cNvSpPr>
            <a:spLocks noGrp="1"/>
          </p:cNvSpPr>
          <p:nvPr>
            <p:ph type="title"/>
          </p:nvPr>
        </p:nvSpPr>
        <p:spPr/>
        <p:txBody>
          <a:bodyPr/>
          <a:lstStyle/>
          <a:p>
            <a:r>
              <a:rPr lang="en-US" dirty="0"/>
              <a:t>Modern, web-based, easy-to-use user-interface</a:t>
            </a:r>
          </a:p>
        </p:txBody>
      </p:sp>
      <p:pic>
        <p:nvPicPr>
          <p:cNvPr id="4" name="Picture 3">
            <a:extLst>
              <a:ext uri="{FF2B5EF4-FFF2-40B4-BE49-F238E27FC236}">
                <a16:creationId xmlns:a16="http://schemas.microsoft.com/office/drawing/2014/main" id="{3554D921-CD4A-943D-0683-FAE1D3696D56}"/>
              </a:ext>
            </a:extLst>
          </p:cNvPr>
          <p:cNvPicPr>
            <a:picLocks noChangeAspect="1"/>
          </p:cNvPicPr>
          <p:nvPr/>
        </p:nvPicPr>
        <p:blipFill>
          <a:blip r:embed="rId2"/>
          <a:stretch>
            <a:fillRect/>
          </a:stretch>
        </p:blipFill>
        <p:spPr>
          <a:xfrm>
            <a:off x="1115575" y="936113"/>
            <a:ext cx="9837490" cy="5685064"/>
          </a:xfrm>
          <a:prstGeom prst="rect">
            <a:avLst/>
          </a:prstGeom>
        </p:spPr>
      </p:pic>
      <p:sp>
        <p:nvSpPr>
          <p:cNvPr id="3" name="Rectangle 2">
            <a:extLst>
              <a:ext uri="{FF2B5EF4-FFF2-40B4-BE49-F238E27FC236}">
                <a16:creationId xmlns:a16="http://schemas.microsoft.com/office/drawing/2014/main" id="{924C8453-D54D-89C3-0AD0-46DC8C546222}"/>
              </a:ext>
            </a:extLst>
          </p:cNvPr>
          <p:cNvSpPr/>
          <p:nvPr/>
        </p:nvSpPr>
        <p:spPr>
          <a:xfrm>
            <a:off x="8595361" y="690665"/>
            <a:ext cx="3074224" cy="1966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1">
            <a:extLst>
              <a:ext uri="{FF2B5EF4-FFF2-40B4-BE49-F238E27FC236}">
                <a16:creationId xmlns:a16="http://schemas.microsoft.com/office/drawing/2014/main" id="{56D16F2C-8AF5-02A1-6E25-F90A93446ED2}"/>
              </a:ext>
            </a:extLst>
          </p:cNvPr>
          <p:cNvSpPr txBox="1">
            <a:spLocks/>
          </p:cNvSpPr>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RPr lang="en-US"/>
            </a:defPPr>
            <a:lvl1pPr marL="0" marR="0" lvl="0"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1pPr>
            <a:lvl2pPr marL="0" marR="0" lvl="1"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2pPr>
            <a:lvl3pPr marL="0" marR="0" lvl="2"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3pPr>
            <a:lvl4pPr marL="0" marR="0" lvl="3"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4pPr>
            <a:lvl5pPr marL="0" marR="0" lvl="4"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5pPr>
            <a:lvl6pPr marL="0" marR="0" lvl="5"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6pPr>
            <a:lvl7pPr marL="0" marR="0" lvl="6"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7pPr>
            <a:lvl8pPr marL="0" marR="0" lvl="7"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8pPr>
            <a:lvl9pPr marL="0" marR="0" lvl="8"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9pPr>
          </a:lstStyle>
          <a:p>
            <a:fld id="{00000000-1234-1234-1234-123412341234}" type="slidenum">
              <a:rPr lang="en-US" smtClean="0"/>
              <a:pPr/>
              <a:t>42</a:t>
            </a:fld>
            <a:endParaRPr lang="en-US" dirty="0"/>
          </a:p>
        </p:txBody>
      </p:sp>
    </p:spTree>
    <p:extLst>
      <p:ext uri="{BB962C8B-B14F-4D97-AF65-F5344CB8AC3E}">
        <p14:creationId xmlns:p14="http://schemas.microsoft.com/office/powerpoint/2010/main" val="18938576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073225-6144-1334-8912-A66C80B5DD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16028E-119E-DE1A-FAD7-B8E49BA61602}"/>
              </a:ext>
            </a:extLst>
          </p:cNvPr>
          <p:cNvSpPr>
            <a:spLocks noGrp="1"/>
          </p:cNvSpPr>
          <p:nvPr>
            <p:ph type="ctrTitle"/>
          </p:nvPr>
        </p:nvSpPr>
        <p:spPr>
          <a:xfrm>
            <a:off x="254458" y="111090"/>
            <a:ext cx="5362571" cy="803310"/>
          </a:xfrm>
        </p:spPr>
        <p:txBody>
          <a:bodyPr/>
          <a:lstStyle/>
          <a:p>
            <a:r>
              <a:rPr lang="en-US" dirty="0"/>
              <a:t>Relevant Papers</a:t>
            </a:r>
          </a:p>
        </p:txBody>
      </p:sp>
      <p:pic>
        <p:nvPicPr>
          <p:cNvPr id="5" name="Picture 4">
            <a:extLst>
              <a:ext uri="{FF2B5EF4-FFF2-40B4-BE49-F238E27FC236}">
                <a16:creationId xmlns:a16="http://schemas.microsoft.com/office/drawing/2014/main" id="{1548D78C-3B1B-8245-9C1F-3F64FCE1D048}"/>
              </a:ext>
            </a:extLst>
          </p:cNvPr>
          <p:cNvPicPr>
            <a:picLocks noChangeAspect="1"/>
          </p:cNvPicPr>
          <p:nvPr/>
        </p:nvPicPr>
        <p:blipFill>
          <a:blip r:embed="rId2"/>
          <a:stretch>
            <a:fillRect/>
          </a:stretch>
        </p:blipFill>
        <p:spPr>
          <a:xfrm>
            <a:off x="3406321" y="2888657"/>
            <a:ext cx="5211609" cy="1956178"/>
          </a:xfrm>
          <a:prstGeom prst="rect">
            <a:avLst/>
          </a:prstGeom>
        </p:spPr>
      </p:pic>
      <p:pic>
        <p:nvPicPr>
          <p:cNvPr id="7" name="Picture 6">
            <a:extLst>
              <a:ext uri="{FF2B5EF4-FFF2-40B4-BE49-F238E27FC236}">
                <a16:creationId xmlns:a16="http://schemas.microsoft.com/office/drawing/2014/main" id="{2ADD196C-7D1F-F982-C2A2-0190689C3497}"/>
              </a:ext>
            </a:extLst>
          </p:cNvPr>
          <p:cNvPicPr>
            <a:picLocks noChangeAspect="1"/>
          </p:cNvPicPr>
          <p:nvPr/>
        </p:nvPicPr>
        <p:blipFill>
          <a:blip r:embed="rId3"/>
          <a:stretch>
            <a:fillRect/>
          </a:stretch>
        </p:blipFill>
        <p:spPr>
          <a:xfrm>
            <a:off x="6096001" y="951596"/>
            <a:ext cx="5580286" cy="1698672"/>
          </a:xfrm>
          <a:prstGeom prst="rect">
            <a:avLst/>
          </a:prstGeom>
        </p:spPr>
      </p:pic>
      <p:pic>
        <p:nvPicPr>
          <p:cNvPr id="9" name="Picture 8">
            <a:extLst>
              <a:ext uri="{FF2B5EF4-FFF2-40B4-BE49-F238E27FC236}">
                <a16:creationId xmlns:a16="http://schemas.microsoft.com/office/drawing/2014/main" id="{81BC5F33-828F-91CC-03A7-4701908AFC3D}"/>
              </a:ext>
            </a:extLst>
          </p:cNvPr>
          <p:cNvPicPr>
            <a:picLocks noChangeAspect="1"/>
          </p:cNvPicPr>
          <p:nvPr/>
        </p:nvPicPr>
        <p:blipFill>
          <a:blip r:embed="rId4"/>
          <a:stretch>
            <a:fillRect/>
          </a:stretch>
        </p:blipFill>
        <p:spPr>
          <a:xfrm>
            <a:off x="254458" y="940614"/>
            <a:ext cx="5580285" cy="1699773"/>
          </a:xfrm>
          <a:prstGeom prst="rect">
            <a:avLst/>
          </a:prstGeom>
        </p:spPr>
      </p:pic>
      <p:pic>
        <p:nvPicPr>
          <p:cNvPr id="11" name="Picture 10">
            <a:extLst>
              <a:ext uri="{FF2B5EF4-FFF2-40B4-BE49-F238E27FC236}">
                <a16:creationId xmlns:a16="http://schemas.microsoft.com/office/drawing/2014/main" id="{4B6644EA-9035-B7DE-DBB4-4CA387F59271}"/>
              </a:ext>
            </a:extLst>
          </p:cNvPr>
          <p:cNvPicPr>
            <a:picLocks noChangeAspect="1"/>
          </p:cNvPicPr>
          <p:nvPr/>
        </p:nvPicPr>
        <p:blipFill>
          <a:blip r:embed="rId5"/>
          <a:stretch>
            <a:fillRect/>
          </a:stretch>
        </p:blipFill>
        <p:spPr>
          <a:xfrm>
            <a:off x="254458" y="5011042"/>
            <a:ext cx="5580285" cy="1697743"/>
          </a:xfrm>
          <a:prstGeom prst="rect">
            <a:avLst/>
          </a:prstGeom>
        </p:spPr>
      </p:pic>
      <p:pic>
        <p:nvPicPr>
          <p:cNvPr id="13" name="Picture 12">
            <a:extLst>
              <a:ext uri="{FF2B5EF4-FFF2-40B4-BE49-F238E27FC236}">
                <a16:creationId xmlns:a16="http://schemas.microsoft.com/office/drawing/2014/main" id="{F2F168CA-3310-B8F1-B1AF-DA7B960D1DF4}"/>
              </a:ext>
            </a:extLst>
          </p:cNvPr>
          <p:cNvPicPr>
            <a:picLocks noChangeAspect="1"/>
          </p:cNvPicPr>
          <p:nvPr/>
        </p:nvPicPr>
        <p:blipFill>
          <a:blip r:embed="rId6"/>
          <a:stretch>
            <a:fillRect/>
          </a:stretch>
        </p:blipFill>
        <p:spPr>
          <a:xfrm>
            <a:off x="6196464" y="4990994"/>
            <a:ext cx="5741078" cy="1755915"/>
          </a:xfrm>
          <a:prstGeom prst="rect">
            <a:avLst/>
          </a:prstGeom>
        </p:spPr>
      </p:pic>
    </p:spTree>
    <p:extLst>
      <p:ext uri="{BB962C8B-B14F-4D97-AF65-F5344CB8AC3E}">
        <p14:creationId xmlns:p14="http://schemas.microsoft.com/office/powerpoint/2010/main" val="38516557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1">
            <a:extLst>
              <a:ext uri="{FF2B5EF4-FFF2-40B4-BE49-F238E27FC236}">
                <a16:creationId xmlns:a16="http://schemas.microsoft.com/office/drawing/2014/main" id="{99972D4B-B155-F615-1427-1AE63CF0719D}"/>
              </a:ext>
            </a:extLst>
          </p:cNvPr>
          <p:cNvSpPr txBox="1">
            <a:spLocks/>
          </p:cNvSpPr>
          <p:nvPr/>
        </p:nvSpPr>
        <p:spPr>
          <a:xfrm>
            <a:off x="0" y="2791833"/>
            <a:ext cx="12192000" cy="1012389"/>
          </a:xfrm>
          <a:prstGeom prst="rect">
            <a:avLst/>
          </a:prstGeom>
        </p:spPr>
        <p:txBody>
          <a:bodyPr vert="horz" lIns="0" tIns="45720" rIns="91440" bIns="45720" rtlCol="0" anchor="b" anchorCtr="0">
            <a:noAutofit/>
          </a:bodyPr>
          <a:lstStyle>
            <a:lvl1pPr algn="l" defTabSz="914400" rtl="0" eaLnBrk="1" latinLnBrk="0" hangingPunct="1">
              <a:lnSpc>
                <a:spcPct val="90000"/>
              </a:lnSpc>
              <a:spcBef>
                <a:spcPct val="0"/>
              </a:spcBef>
              <a:buNone/>
              <a:defRPr sz="5000" b="0" i="0" kern="1200">
                <a:solidFill>
                  <a:schemeClr val="bg1"/>
                </a:solidFill>
                <a:latin typeface="Arial" panose="020B0604020202020204" pitchFamily="34" charset="0"/>
                <a:ea typeface="+mj-ea"/>
                <a:cs typeface="+mj-cs"/>
              </a:defRPr>
            </a:lvl1pPr>
          </a:lstStyle>
          <a:p>
            <a:pPr algn="ctr"/>
            <a:r>
              <a:rPr lang="en-CA" dirty="0">
                <a:latin typeface="+mj-lt"/>
              </a:rPr>
              <a:t>Thank You</a:t>
            </a:r>
            <a:endParaRPr lang="en-CA" sz="4000" dirty="0">
              <a:latin typeface="+mj-lt"/>
            </a:endParaRPr>
          </a:p>
        </p:txBody>
      </p:sp>
    </p:spTree>
    <p:extLst>
      <p:ext uri="{BB962C8B-B14F-4D97-AF65-F5344CB8AC3E}">
        <p14:creationId xmlns:p14="http://schemas.microsoft.com/office/powerpoint/2010/main" val="29128671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4D3B9-2C13-92AE-6D85-CD57A4E4F186}"/>
            </a:ext>
          </a:extLst>
        </p:cNvPr>
        <p:cNvGrpSpPr/>
        <p:nvPr/>
      </p:nvGrpSpPr>
      <p:grpSpPr>
        <a:xfrm>
          <a:off x="0" y="0"/>
          <a:ext cx="0" cy="0"/>
          <a:chOff x="0" y="0"/>
          <a:chExt cx="0" cy="0"/>
        </a:xfrm>
      </p:grpSpPr>
      <p:pic>
        <p:nvPicPr>
          <p:cNvPr id="11" name="Picture 10">
            <a:extLst>
              <a:ext uri="{FF2B5EF4-FFF2-40B4-BE49-F238E27FC236}">
                <a16:creationId xmlns:a16="http://schemas.microsoft.com/office/drawing/2014/main" id="{F42C59ED-37C6-B1D5-1658-703067FA5E03}"/>
              </a:ext>
            </a:extLst>
          </p:cNvPr>
          <p:cNvPicPr>
            <a:picLocks noChangeAspect="1"/>
          </p:cNvPicPr>
          <p:nvPr/>
        </p:nvPicPr>
        <p:blipFill>
          <a:blip r:embed="rId3"/>
          <a:stretch>
            <a:fillRect/>
          </a:stretch>
        </p:blipFill>
        <p:spPr>
          <a:xfrm>
            <a:off x="5553635" y="3664648"/>
            <a:ext cx="6638365" cy="2840837"/>
          </a:xfrm>
          <a:prstGeom prst="rect">
            <a:avLst/>
          </a:prstGeom>
        </p:spPr>
      </p:pic>
      <p:sp>
        <p:nvSpPr>
          <p:cNvPr id="2" name="Slide Number Placeholder 1">
            <a:extLst>
              <a:ext uri="{FF2B5EF4-FFF2-40B4-BE49-F238E27FC236}">
                <a16:creationId xmlns:a16="http://schemas.microsoft.com/office/drawing/2014/main" id="{CB606D61-16B1-8021-33C0-F675265BC5BD}"/>
              </a:ext>
            </a:extLst>
          </p:cNvPr>
          <p:cNvSpPr>
            <a:spLocks noGrp="1"/>
          </p:cNvSpPr>
          <p:nvPr>
            <p:ph type="sldNum" sz="quarter" idx="12"/>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9pPr>
          </a:lstStyle>
          <a:p>
            <a:fld id="{00000000-1234-1234-1234-123412341234}" type="slidenum">
              <a:rPr lang="en-US" smtClean="0"/>
              <a:pPr/>
              <a:t>5</a:t>
            </a:fld>
            <a:endParaRPr lang="en-US" dirty="0"/>
          </a:p>
        </p:txBody>
      </p:sp>
      <p:sp>
        <p:nvSpPr>
          <p:cNvPr id="3" name="Title 2">
            <a:extLst>
              <a:ext uri="{FF2B5EF4-FFF2-40B4-BE49-F238E27FC236}">
                <a16:creationId xmlns:a16="http://schemas.microsoft.com/office/drawing/2014/main" id="{4D3104C8-E0A6-9653-5DAB-B5C4C8AABAFE}"/>
              </a:ext>
            </a:extLst>
          </p:cNvPr>
          <p:cNvSpPr>
            <a:spLocks noGrp="1"/>
          </p:cNvSpPr>
          <p:nvPr>
            <p:ph type="title"/>
          </p:nvPr>
        </p:nvSpPr>
        <p:spPr>
          <a:xfrm>
            <a:off x="527900" y="1"/>
            <a:ext cx="5025735" cy="782831"/>
          </a:xfrm>
        </p:spPr>
        <p:txBody>
          <a:bodyPr>
            <a:normAutofit/>
          </a:bodyPr>
          <a:lstStyle/>
          <a:p>
            <a:r>
              <a:rPr lang="en-US" sz="2400" dirty="0"/>
              <a:t>What is the difference between </a:t>
            </a:r>
            <a:r>
              <a:rPr lang="en-US" sz="2400" dirty="0" err="1"/>
              <a:t>ResFrac</a:t>
            </a:r>
            <a:r>
              <a:rPr lang="en-US" sz="2400" dirty="0"/>
              <a:t> Pro and </a:t>
            </a:r>
            <a:r>
              <a:rPr lang="en-US" sz="2400" dirty="0" err="1"/>
              <a:t>Resapps</a:t>
            </a:r>
            <a:r>
              <a:rPr lang="en-US" sz="2400" dirty="0"/>
              <a:t>?</a:t>
            </a:r>
          </a:p>
        </p:txBody>
      </p:sp>
      <p:sp>
        <p:nvSpPr>
          <p:cNvPr id="9" name="Content Placeholder 1">
            <a:extLst>
              <a:ext uri="{FF2B5EF4-FFF2-40B4-BE49-F238E27FC236}">
                <a16:creationId xmlns:a16="http://schemas.microsoft.com/office/drawing/2014/main" id="{9E586135-A41D-342C-6C0A-B312DC090BD8}"/>
              </a:ext>
            </a:extLst>
          </p:cNvPr>
          <p:cNvSpPr txBox="1">
            <a:spLocks/>
          </p:cNvSpPr>
          <p:nvPr/>
        </p:nvSpPr>
        <p:spPr>
          <a:xfrm>
            <a:off x="230597" y="1127760"/>
            <a:ext cx="5323038" cy="5523020"/>
          </a:xfrm>
          <a:prstGeom prst="rect">
            <a:avLst/>
          </a:prstGeom>
        </p:spPr>
        <p:txBody>
          <a:bodyPr>
            <a:normAutofit fontScale="92500"/>
          </a:bodyPr>
          <a:lstStyle>
            <a:lvl1pPr marL="342900" indent="-342900" algn="l" defTabSz="914400" rtl="0" eaLnBrk="1" latinLnBrk="0" hangingPunct="1">
              <a:lnSpc>
                <a:spcPct val="100000"/>
              </a:lnSpc>
              <a:spcBef>
                <a:spcPts val="1000"/>
              </a:spcBef>
              <a:spcAft>
                <a:spcPts val="600"/>
              </a:spcAft>
              <a:buFont typeface="Arial" panose="020B0604020202020204" pitchFamily="34" charset="0"/>
              <a:buChar char="•"/>
              <a:defRPr sz="1900" kern="1200">
                <a:solidFill>
                  <a:schemeClr val="tx1"/>
                </a:solidFill>
                <a:latin typeface="Calibri" panose="020F0502020204030204" pitchFamily="34" charset="0"/>
                <a:ea typeface="+mn-ea"/>
                <a:cs typeface="Calibri" panose="020F0502020204030204" pitchFamily="34" charset="0"/>
              </a:defRPr>
            </a:lvl1pPr>
            <a:lvl2pPr marL="617688" indent="-285750" algn="l" defTabSz="914400" rtl="0" eaLnBrk="1" latinLnBrk="0" hangingPunct="1">
              <a:lnSpc>
                <a:spcPct val="100000"/>
              </a:lnSpc>
              <a:spcBef>
                <a:spcPts val="500"/>
              </a:spcBef>
              <a:spcAft>
                <a:spcPts val="600"/>
              </a:spcAft>
              <a:buFont typeface="Arial" panose="020B0604020202020204" pitchFamily="34" charset="0"/>
              <a:buChar char="•"/>
              <a:tabLst/>
              <a:defRPr sz="1700" kern="1200">
                <a:solidFill>
                  <a:schemeClr val="tx1"/>
                </a:solidFill>
                <a:latin typeface="Calibri" panose="020F0502020204030204" pitchFamily="34" charset="0"/>
                <a:ea typeface="+mn-ea"/>
                <a:cs typeface="Calibri" panose="020F0502020204030204" pitchFamily="34" charset="0"/>
              </a:defRPr>
            </a:lvl2pPr>
            <a:lvl3pPr marL="941688" indent="-285750" algn="l" defTabSz="914400" rtl="0" eaLnBrk="1" latinLnBrk="0" hangingPunct="1">
              <a:lnSpc>
                <a:spcPct val="100000"/>
              </a:lnSpc>
              <a:spcBef>
                <a:spcPts val="500"/>
              </a:spcBef>
              <a:spcAft>
                <a:spcPts val="600"/>
              </a:spcAft>
              <a:buFont typeface="Arial" panose="020B0604020202020204" pitchFamily="34" charset="0"/>
              <a:buChar char="•"/>
              <a:tabLst/>
              <a:defRPr sz="1500" kern="1200">
                <a:solidFill>
                  <a:schemeClr val="tx1"/>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err="1"/>
              <a:t>ResApps</a:t>
            </a:r>
            <a:r>
              <a:rPr lang="en-US" sz="2800" dirty="0"/>
              <a:t> are smaller, focused tools that address specific problems and/or parts of the engineering workflow.</a:t>
            </a:r>
          </a:p>
          <a:p>
            <a:r>
              <a:rPr lang="en-US" sz="2800" dirty="0"/>
              <a:t>They can be used alongside </a:t>
            </a:r>
            <a:r>
              <a:rPr lang="en-US" sz="2800" dirty="0" err="1"/>
              <a:t>ResFrac</a:t>
            </a:r>
            <a:r>
              <a:rPr lang="en-US" sz="2800" dirty="0"/>
              <a:t> Pro, or independently.</a:t>
            </a:r>
          </a:p>
          <a:p>
            <a:r>
              <a:rPr lang="en-US" sz="2800" dirty="0" err="1"/>
              <a:t>ResFrac</a:t>
            </a:r>
            <a:r>
              <a:rPr lang="en-US" sz="2800" dirty="0"/>
              <a:t> Pro simulations run on the server, and are managed from a locally installed user-interface.</a:t>
            </a:r>
          </a:p>
          <a:p>
            <a:r>
              <a:rPr lang="en-US" sz="2800" dirty="0" err="1"/>
              <a:t>ResApps</a:t>
            </a:r>
            <a:r>
              <a:rPr lang="en-US" sz="2800" dirty="0"/>
              <a:t> are pure web apps, accessed from resapps.resfrac.com.</a:t>
            </a:r>
          </a:p>
        </p:txBody>
      </p:sp>
      <p:pic>
        <p:nvPicPr>
          <p:cNvPr id="7" name="Picture 6">
            <a:extLst>
              <a:ext uri="{FF2B5EF4-FFF2-40B4-BE49-F238E27FC236}">
                <a16:creationId xmlns:a16="http://schemas.microsoft.com/office/drawing/2014/main" id="{AB038FEA-7035-2B5D-59A8-17C56F37FBAD}"/>
              </a:ext>
            </a:extLst>
          </p:cNvPr>
          <p:cNvPicPr>
            <a:picLocks noChangeAspect="1"/>
          </p:cNvPicPr>
          <p:nvPr/>
        </p:nvPicPr>
        <p:blipFill>
          <a:blip r:embed="rId4"/>
          <a:stretch>
            <a:fillRect/>
          </a:stretch>
        </p:blipFill>
        <p:spPr>
          <a:xfrm>
            <a:off x="5553635" y="50088"/>
            <a:ext cx="6461847" cy="3424446"/>
          </a:xfrm>
          <a:prstGeom prst="rect">
            <a:avLst/>
          </a:prstGeom>
        </p:spPr>
      </p:pic>
    </p:spTree>
    <p:extLst>
      <p:ext uri="{BB962C8B-B14F-4D97-AF65-F5344CB8AC3E}">
        <p14:creationId xmlns:p14="http://schemas.microsoft.com/office/powerpoint/2010/main" val="27578895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E747B-260F-EE80-94A0-63449E052639}"/>
              </a:ext>
            </a:extLst>
          </p:cNvPr>
          <p:cNvSpPr>
            <a:spLocks noGrp="1"/>
          </p:cNvSpPr>
          <p:nvPr>
            <p:ph type="title"/>
          </p:nvPr>
        </p:nvSpPr>
        <p:spPr/>
        <p:txBody>
          <a:bodyPr/>
          <a:lstStyle/>
          <a:p>
            <a:r>
              <a:rPr lang="en-US" dirty="0"/>
              <a:t>The </a:t>
            </a:r>
            <a:r>
              <a:rPr lang="en-US" dirty="0" err="1"/>
              <a:t>ResApps</a:t>
            </a:r>
            <a:r>
              <a:rPr lang="en-US" dirty="0"/>
              <a:t> web portal</a:t>
            </a:r>
          </a:p>
        </p:txBody>
      </p:sp>
      <p:sp>
        <p:nvSpPr>
          <p:cNvPr id="4" name="Slide Number Placeholder 3">
            <a:extLst>
              <a:ext uri="{FF2B5EF4-FFF2-40B4-BE49-F238E27FC236}">
                <a16:creationId xmlns:a16="http://schemas.microsoft.com/office/drawing/2014/main" id="{AF507C58-C986-F94D-2BFD-32C0E2DB49CA}"/>
              </a:ext>
            </a:extLst>
          </p:cNvPr>
          <p:cNvSpPr>
            <a:spLocks noGrp="1"/>
          </p:cNvSpPr>
          <p:nvPr>
            <p:ph type="sldNum" sz="quarter" idx="11"/>
          </p:nvPr>
        </p:nvSpPr>
        <p:spPr/>
        <p:txBody>
          <a:bodyPr/>
          <a:lstStyle/>
          <a:p>
            <a:fld id="{47337B90-9918-44A7-85D1-ABD048E6B31A}" type="slidenum">
              <a:rPr lang="en-US" smtClean="0"/>
              <a:t>6</a:t>
            </a:fld>
            <a:endParaRPr lang="en-US" dirty="0"/>
          </a:p>
        </p:txBody>
      </p:sp>
      <p:pic>
        <p:nvPicPr>
          <p:cNvPr id="6" name="Picture 5">
            <a:extLst>
              <a:ext uri="{FF2B5EF4-FFF2-40B4-BE49-F238E27FC236}">
                <a16:creationId xmlns:a16="http://schemas.microsoft.com/office/drawing/2014/main" id="{9695A680-3D0F-D362-34D8-09C4C8A5B339}"/>
              </a:ext>
            </a:extLst>
          </p:cNvPr>
          <p:cNvPicPr>
            <a:picLocks noChangeAspect="1"/>
          </p:cNvPicPr>
          <p:nvPr/>
        </p:nvPicPr>
        <p:blipFill>
          <a:blip r:embed="rId2"/>
          <a:stretch>
            <a:fillRect/>
          </a:stretch>
        </p:blipFill>
        <p:spPr>
          <a:xfrm>
            <a:off x="1631448" y="829943"/>
            <a:ext cx="8546873" cy="5975429"/>
          </a:xfrm>
          <a:prstGeom prst="rect">
            <a:avLst/>
          </a:prstGeom>
        </p:spPr>
      </p:pic>
    </p:spTree>
    <p:extLst>
      <p:ext uri="{BB962C8B-B14F-4D97-AF65-F5344CB8AC3E}">
        <p14:creationId xmlns:p14="http://schemas.microsoft.com/office/powerpoint/2010/main" val="42215227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1">
            <a:extLst>
              <a:ext uri="{FF2B5EF4-FFF2-40B4-BE49-F238E27FC236}">
                <a16:creationId xmlns:a16="http://schemas.microsoft.com/office/drawing/2014/main" id="{99972D4B-B155-F615-1427-1AE63CF0719D}"/>
              </a:ext>
            </a:extLst>
          </p:cNvPr>
          <p:cNvSpPr txBox="1">
            <a:spLocks/>
          </p:cNvSpPr>
          <p:nvPr/>
        </p:nvSpPr>
        <p:spPr>
          <a:xfrm>
            <a:off x="664092" y="2981405"/>
            <a:ext cx="10863816" cy="2435116"/>
          </a:xfrm>
          <a:prstGeom prst="rect">
            <a:avLst/>
          </a:prstGeom>
        </p:spPr>
        <p:txBody>
          <a:bodyPr vert="horz" lIns="0" tIns="45720" rIns="91440" bIns="45720" rtlCol="0" anchor="b" anchorCtr="0">
            <a:noAutofit/>
          </a:bodyPr>
          <a:lstStyle>
            <a:lvl1pPr algn="l" defTabSz="914400" rtl="0" eaLnBrk="1" latinLnBrk="0" hangingPunct="1">
              <a:lnSpc>
                <a:spcPct val="90000"/>
              </a:lnSpc>
              <a:spcBef>
                <a:spcPct val="0"/>
              </a:spcBef>
              <a:buNone/>
              <a:defRPr sz="5000" b="0" i="0" kern="1200">
                <a:solidFill>
                  <a:schemeClr val="bg1"/>
                </a:solidFill>
                <a:latin typeface="Arial" panose="020B0604020202020204" pitchFamily="34" charset="0"/>
                <a:ea typeface="+mj-ea"/>
                <a:cs typeface="+mj-cs"/>
              </a:defRPr>
            </a:lvl1pPr>
          </a:lstStyle>
          <a:p>
            <a:pPr algn="ctr"/>
            <a:r>
              <a:rPr lang="en-CA" sz="5400" dirty="0">
                <a:latin typeface="+mj-lt"/>
              </a:rPr>
              <a:t>StageOpt</a:t>
            </a:r>
          </a:p>
          <a:p>
            <a:pPr algn="ctr"/>
            <a:endParaRPr lang="en-CA" sz="3600" dirty="0">
              <a:latin typeface="+mj-lt"/>
            </a:endParaRPr>
          </a:p>
          <a:p>
            <a:pPr algn="ctr"/>
            <a:r>
              <a:rPr lang="en-CA" sz="3600" dirty="0">
                <a:latin typeface="+mj-lt"/>
              </a:rPr>
              <a:t>Improve perforation design to optimize proppant placement</a:t>
            </a:r>
          </a:p>
        </p:txBody>
      </p:sp>
    </p:spTree>
    <p:extLst>
      <p:ext uri="{BB962C8B-B14F-4D97-AF65-F5344CB8AC3E}">
        <p14:creationId xmlns:p14="http://schemas.microsoft.com/office/powerpoint/2010/main" val="125596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Effect transition="in" filter="fade">
                                      <p:cBhvr>
                                        <p:cTn id="11"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1BA8C-EA5B-8B88-14CF-DC41248CDE7E}"/>
              </a:ext>
            </a:extLst>
          </p:cNvPr>
          <p:cNvSpPr>
            <a:spLocks noGrp="1"/>
          </p:cNvSpPr>
          <p:nvPr>
            <p:ph type="title"/>
          </p:nvPr>
        </p:nvSpPr>
        <p:spPr/>
        <p:txBody>
          <a:bodyPr/>
          <a:lstStyle/>
          <a:p>
            <a:r>
              <a:rPr lang="en-US" dirty="0"/>
              <a:t>The value of fracturing uniformity</a:t>
            </a:r>
          </a:p>
        </p:txBody>
      </p:sp>
      <p:sp>
        <p:nvSpPr>
          <p:cNvPr id="3" name="Content Placeholder 2">
            <a:extLst>
              <a:ext uri="{FF2B5EF4-FFF2-40B4-BE49-F238E27FC236}">
                <a16:creationId xmlns:a16="http://schemas.microsoft.com/office/drawing/2014/main" id="{C79F39B5-CC73-8275-13EE-45EA7EAB9036}"/>
              </a:ext>
            </a:extLst>
          </p:cNvPr>
          <p:cNvSpPr txBox="1">
            <a:spLocks/>
          </p:cNvSpPr>
          <p:nvPr/>
        </p:nvSpPr>
        <p:spPr>
          <a:xfrm>
            <a:off x="322752" y="1264396"/>
            <a:ext cx="5081587" cy="4113213"/>
          </a:xfrm>
          <a:prstGeom prst="rect">
            <a:avLst/>
          </a:prstGeom>
        </p:spPr>
        <p:txBody>
          <a:bodyPr>
            <a:normAutofit/>
          </a:bodyPr>
          <a:lstStyle>
            <a:lvl1pPr marL="0" indent="0" algn="l" defTabSz="914400" rtl="0" eaLnBrk="1" latinLnBrk="0" hangingPunct="1">
              <a:lnSpc>
                <a:spcPts val="2260"/>
              </a:lnSpc>
              <a:spcBef>
                <a:spcPts val="1000"/>
              </a:spcBef>
              <a:spcAft>
                <a:spcPts val="200"/>
              </a:spcAft>
              <a:buFont typeface="Arial" panose="020B0604020202020204" pitchFamily="34" charset="0"/>
              <a:buNone/>
              <a:defRPr sz="1700" b="0" i="0" kern="1200">
                <a:solidFill>
                  <a:schemeClr val="tx1"/>
                </a:solidFill>
                <a:latin typeface="Arial" panose="020B0604020202020204" pitchFamily="34" charset="0"/>
                <a:ea typeface="+mn-ea"/>
                <a:cs typeface="+mn-cs"/>
              </a:defRPr>
            </a:lvl1pPr>
            <a:lvl2pPr marL="216000" indent="-228600" algn="l" defTabSz="914400" rtl="0" eaLnBrk="1" latinLnBrk="0" hangingPunct="1">
              <a:lnSpc>
                <a:spcPts val="2260"/>
              </a:lnSpc>
              <a:spcBef>
                <a:spcPts val="500"/>
              </a:spcBef>
              <a:spcAft>
                <a:spcPts val="300"/>
              </a:spcAft>
              <a:buFont typeface="Arial" panose="020B0604020202020204" pitchFamily="34" charset="0"/>
              <a:buChar char="•"/>
              <a:defRPr sz="1700" b="0" i="0" kern="1200">
                <a:solidFill>
                  <a:schemeClr val="tx1"/>
                </a:solidFill>
                <a:latin typeface="Arial" panose="020B0604020202020204" pitchFamily="34" charset="0"/>
                <a:ea typeface="+mn-ea"/>
                <a:cs typeface="+mn-cs"/>
              </a:defRPr>
            </a:lvl2pPr>
            <a:lvl3pPr marL="495000" indent="-228600" algn="l" defTabSz="914400" rtl="0" eaLnBrk="1" latinLnBrk="0" hangingPunct="1">
              <a:lnSpc>
                <a:spcPts val="2260"/>
              </a:lnSpc>
              <a:spcBef>
                <a:spcPts val="500"/>
              </a:spcBef>
              <a:spcAft>
                <a:spcPts val="300"/>
              </a:spcAft>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ts val="2260"/>
              </a:lnSpc>
              <a:spcBef>
                <a:spcPts val="500"/>
              </a:spcBef>
              <a:spcAft>
                <a:spcPts val="300"/>
              </a:spcAft>
              <a:buFont typeface="Arial" panose="020B0604020202020204" pitchFamily="34" charset="0"/>
              <a:buChar char="•"/>
              <a:defRPr sz="1200" b="0" i="0" kern="1200">
                <a:solidFill>
                  <a:schemeClr val="tx1"/>
                </a:solidFill>
                <a:latin typeface="NeueHaasGroteskDisp Pro" panose="020B0504020202020204" pitchFamily="34" charset="77"/>
                <a:ea typeface="+mn-ea"/>
                <a:cs typeface="+mn-cs"/>
              </a:defRPr>
            </a:lvl4pPr>
            <a:lvl5pPr marL="2057400" indent="-228600" algn="l" defTabSz="914400" rtl="0" eaLnBrk="1" latinLnBrk="0" hangingPunct="1">
              <a:lnSpc>
                <a:spcPts val="2260"/>
              </a:lnSpc>
              <a:spcBef>
                <a:spcPts val="500"/>
              </a:spcBef>
              <a:spcAft>
                <a:spcPts val="300"/>
              </a:spcAft>
              <a:buFont typeface="Arial" panose="020B0604020202020204" pitchFamily="34" charset="0"/>
              <a:buChar char="•"/>
              <a:defRPr sz="1200" b="0" i="0" kern="1200">
                <a:solidFill>
                  <a:schemeClr val="tx1"/>
                </a:solidFill>
                <a:latin typeface="NeueHaasGroteskDisp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t>Plug and perf completion has become ubiquitous in shale because perforation pressure drop can be used to overcome stress shadowing and force tight fracture spacing.</a:t>
            </a:r>
          </a:p>
          <a:p>
            <a:r>
              <a:rPr lang="en-US" sz="2000"/>
              <a:t>The uniformity of fluid and proppant placement has a direct effect on IP and EUR.</a:t>
            </a:r>
            <a:endParaRPr lang="en-US" sz="2000" dirty="0"/>
          </a:p>
        </p:txBody>
      </p:sp>
      <p:pic>
        <p:nvPicPr>
          <p:cNvPr id="4" name="Picture 3">
            <a:extLst>
              <a:ext uri="{FF2B5EF4-FFF2-40B4-BE49-F238E27FC236}">
                <a16:creationId xmlns:a16="http://schemas.microsoft.com/office/drawing/2014/main" id="{283D22EB-4348-7A69-A66E-6F319CDF877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00159" y="1127761"/>
            <a:ext cx="5676392" cy="3097586"/>
          </a:xfrm>
          <a:prstGeom prst="rect">
            <a:avLst/>
          </a:prstGeom>
          <a:noFill/>
        </p:spPr>
      </p:pic>
      <p:sp>
        <p:nvSpPr>
          <p:cNvPr id="5" name="TextBox 4">
            <a:extLst>
              <a:ext uri="{FF2B5EF4-FFF2-40B4-BE49-F238E27FC236}">
                <a16:creationId xmlns:a16="http://schemas.microsoft.com/office/drawing/2014/main" id="{A41D05F4-6176-D318-4A17-86F983CC447E}"/>
              </a:ext>
            </a:extLst>
          </p:cNvPr>
          <p:cNvSpPr txBox="1"/>
          <p:nvPr/>
        </p:nvSpPr>
        <p:spPr>
          <a:xfrm>
            <a:off x="6806972" y="1568456"/>
            <a:ext cx="1904689" cy="307777"/>
          </a:xfrm>
          <a:prstGeom prst="rect">
            <a:avLst/>
          </a:prstGeom>
          <a:noFill/>
        </p:spPr>
        <p:txBody>
          <a:bodyPr wrap="none" rtlCol="0">
            <a:spAutoFit/>
          </a:bodyPr>
          <a:lstStyle/>
          <a:p>
            <a:r>
              <a:rPr lang="en-US" b="0" i="0" kern="1200" dirty="0">
                <a:solidFill>
                  <a:schemeClr val="tx1"/>
                </a:solidFill>
                <a:effectLst/>
                <a:latin typeface="+mn-lt"/>
                <a:ea typeface="+mn-ea"/>
                <a:cs typeface="+mn-cs"/>
              </a:rPr>
              <a:t>Kaufma</a:t>
            </a:r>
            <a:r>
              <a:rPr lang="en-US" dirty="0"/>
              <a:t>n et al. (2019)</a:t>
            </a:r>
            <a:endParaRPr lang="en-US" b="0" i="0" kern="1200" dirty="0">
              <a:solidFill>
                <a:schemeClr val="tx1"/>
              </a:solidFill>
              <a:effectLst/>
              <a:latin typeface="+mn-lt"/>
              <a:ea typeface="+mn-ea"/>
              <a:cs typeface="+mn-cs"/>
            </a:endParaRPr>
          </a:p>
        </p:txBody>
      </p:sp>
      <p:pic>
        <p:nvPicPr>
          <p:cNvPr id="6" name="Picture 5">
            <a:extLst>
              <a:ext uri="{FF2B5EF4-FFF2-40B4-BE49-F238E27FC236}">
                <a16:creationId xmlns:a16="http://schemas.microsoft.com/office/drawing/2014/main" id="{9F6BD8F0-B843-9511-5FB9-E7B0BE4F70C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75314" y="4063951"/>
            <a:ext cx="5134093" cy="1966120"/>
          </a:xfrm>
          <a:prstGeom prst="rect">
            <a:avLst/>
          </a:prstGeom>
          <a:noFill/>
        </p:spPr>
      </p:pic>
      <p:pic>
        <p:nvPicPr>
          <p:cNvPr id="7" name="Picture 6">
            <a:extLst>
              <a:ext uri="{FF2B5EF4-FFF2-40B4-BE49-F238E27FC236}">
                <a16:creationId xmlns:a16="http://schemas.microsoft.com/office/drawing/2014/main" id="{E8904C97-1A54-83C7-3569-E42DEE8F7AD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6050" y="4074383"/>
            <a:ext cx="5134093" cy="1955688"/>
          </a:xfrm>
          <a:prstGeom prst="rect">
            <a:avLst/>
          </a:prstGeom>
          <a:noFill/>
        </p:spPr>
      </p:pic>
      <p:sp>
        <p:nvSpPr>
          <p:cNvPr id="8" name="Slide Number Placeholder 1">
            <a:extLst>
              <a:ext uri="{FF2B5EF4-FFF2-40B4-BE49-F238E27FC236}">
                <a16:creationId xmlns:a16="http://schemas.microsoft.com/office/drawing/2014/main" id="{0F2FF939-D6AC-3715-5A62-C4A9268AF4F7}"/>
              </a:ext>
            </a:extLst>
          </p:cNvPr>
          <p:cNvSpPr txBox="1">
            <a:spLocks/>
          </p:cNvSpPr>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RPr lang="en-US"/>
            </a:defPPr>
            <a:lvl1pPr marL="0" marR="0" lvl="0"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1pPr>
            <a:lvl2pPr marL="0" marR="0" lvl="1"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2pPr>
            <a:lvl3pPr marL="0" marR="0" lvl="2"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3pPr>
            <a:lvl4pPr marL="0" marR="0" lvl="3"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4pPr>
            <a:lvl5pPr marL="0" marR="0" lvl="4"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5pPr>
            <a:lvl6pPr marL="0" marR="0" lvl="5"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6pPr>
            <a:lvl7pPr marL="0" marR="0" lvl="6"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7pPr>
            <a:lvl8pPr marL="0" marR="0" lvl="7"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8pPr>
            <a:lvl9pPr marL="0" marR="0" lvl="8" indent="0" algn="r" defTabSz="914400" rtl="0" eaLnBrk="1" latinLnBrk="0" hangingPunct="1">
              <a:lnSpc>
                <a:spcPct val="100000"/>
              </a:lnSpc>
              <a:spcBef>
                <a:spcPts val="0"/>
              </a:spcBef>
              <a:spcAft>
                <a:spcPts val="0"/>
              </a:spcAft>
              <a:buClr>
                <a:srgbClr val="000000"/>
              </a:buClr>
              <a:buSzPts val="1600"/>
              <a:buFont typeface="Arial"/>
              <a:buNone/>
              <a:defRPr sz="1600" b="0" i="0" u="none" strike="noStrike" kern="1200" cap="none">
                <a:solidFill>
                  <a:schemeClr val="dk1"/>
                </a:solidFill>
                <a:latin typeface="Calibri"/>
                <a:ea typeface="Calibri"/>
                <a:cs typeface="Calibri"/>
                <a:sym typeface="Calibri"/>
              </a:defRPr>
            </a:lvl9pPr>
          </a:lstStyle>
          <a:p>
            <a:fld id="{00000000-1234-1234-1234-123412341234}" type="slidenum">
              <a:rPr lang="en-US" smtClean="0"/>
              <a:pPr/>
              <a:t>8</a:t>
            </a:fld>
            <a:endParaRPr lang="en-US" dirty="0"/>
          </a:p>
        </p:txBody>
      </p:sp>
    </p:spTree>
    <p:extLst>
      <p:ext uri="{BB962C8B-B14F-4D97-AF65-F5344CB8AC3E}">
        <p14:creationId xmlns:p14="http://schemas.microsoft.com/office/powerpoint/2010/main" val="17449022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223ECF-D5B5-D189-C0A4-FF44814F933C}"/>
              </a:ext>
            </a:extLst>
          </p:cNvPr>
          <p:cNvSpPr>
            <a:spLocks noGrp="1"/>
          </p:cNvSpPr>
          <p:nvPr>
            <p:ph type="sldNum" idx="12"/>
          </p:nvPr>
        </p:nvSpPr>
        <p:spPr>
          <a:xfrm>
            <a:off x="9218203" y="6356350"/>
            <a:ext cx="2743200" cy="365125"/>
          </a:xfrm>
          <a:prstGeom prst="rect">
            <a:avLst/>
          </a:prstGeom>
          <a:noFill/>
          <a:ln>
            <a:noFill/>
          </a:ln>
        </p:spPr>
        <p:txBody>
          <a:bodyPr spcFirstLastPara="1" wrap="square" lIns="90000" tIns="46800" rIns="0"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600"/>
              <a:buFont typeface="Arial"/>
              <a:buNone/>
              <a:defRPr sz="1600" b="0" i="0" u="none" strike="noStrike" cap="none">
                <a:solidFill>
                  <a:schemeClr val="dk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smtClean="0"/>
              <a:pPr marL="0" lvl="0" indent="0" algn="r" rtl="0">
                <a:spcBef>
                  <a:spcPts val="0"/>
                </a:spcBef>
                <a:spcAft>
                  <a:spcPts val="0"/>
                </a:spcAft>
                <a:buNone/>
              </a:pPr>
              <a:t>9</a:t>
            </a:fld>
            <a:endParaRPr lang="en-US"/>
          </a:p>
        </p:txBody>
      </p:sp>
      <p:sp>
        <p:nvSpPr>
          <p:cNvPr id="3" name="Title 2">
            <a:extLst>
              <a:ext uri="{FF2B5EF4-FFF2-40B4-BE49-F238E27FC236}">
                <a16:creationId xmlns:a16="http://schemas.microsoft.com/office/drawing/2014/main" id="{F0960AE3-C49C-0234-0A0D-6EF723B7B817}"/>
              </a:ext>
            </a:extLst>
          </p:cNvPr>
          <p:cNvSpPr>
            <a:spLocks noGrp="1"/>
          </p:cNvSpPr>
          <p:nvPr>
            <p:ph type="title"/>
          </p:nvPr>
        </p:nvSpPr>
        <p:spPr/>
        <p:txBody>
          <a:bodyPr/>
          <a:lstStyle/>
          <a:p>
            <a:r>
              <a:rPr lang="en-US" dirty="0"/>
              <a:t>Downhole imaging</a:t>
            </a:r>
          </a:p>
        </p:txBody>
      </p:sp>
      <p:pic>
        <p:nvPicPr>
          <p:cNvPr id="9" name="Picture 8">
            <a:extLst>
              <a:ext uri="{FF2B5EF4-FFF2-40B4-BE49-F238E27FC236}">
                <a16:creationId xmlns:a16="http://schemas.microsoft.com/office/drawing/2014/main" id="{2D514E1F-E4D6-78C8-06D1-730B231C59A5}"/>
              </a:ext>
            </a:extLst>
          </p:cNvPr>
          <p:cNvPicPr>
            <a:picLocks noChangeAspect="1"/>
          </p:cNvPicPr>
          <p:nvPr/>
        </p:nvPicPr>
        <p:blipFill>
          <a:blip r:embed="rId2"/>
          <a:stretch>
            <a:fillRect/>
          </a:stretch>
        </p:blipFill>
        <p:spPr>
          <a:xfrm>
            <a:off x="6462168" y="246184"/>
            <a:ext cx="5602899" cy="5457369"/>
          </a:xfrm>
          <a:prstGeom prst="rect">
            <a:avLst/>
          </a:prstGeom>
        </p:spPr>
      </p:pic>
      <p:pic>
        <p:nvPicPr>
          <p:cNvPr id="11" name="Picture 10">
            <a:extLst>
              <a:ext uri="{FF2B5EF4-FFF2-40B4-BE49-F238E27FC236}">
                <a16:creationId xmlns:a16="http://schemas.microsoft.com/office/drawing/2014/main" id="{D7A4EBB3-79D7-DDA1-54D9-EA4CF07B203A}"/>
              </a:ext>
            </a:extLst>
          </p:cNvPr>
          <p:cNvPicPr>
            <a:picLocks noChangeAspect="1"/>
          </p:cNvPicPr>
          <p:nvPr/>
        </p:nvPicPr>
        <p:blipFill>
          <a:blip r:embed="rId3"/>
          <a:stretch>
            <a:fillRect/>
          </a:stretch>
        </p:blipFill>
        <p:spPr>
          <a:xfrm>
            <a:off x="103664" y="3620890"/>
            <a:ext cx="6608566" cy="3237110"/>
          </a:xfrm>
          <a:prstGeom prst="rect">
            <a:avLst/>
          </a:prstGeom>
        </p:spPr>
      </p:pic>
      <p:sp>
        <p:nvSpPr>
          <p:cNvPr id="12" name="Content Placeholder 2">
            <a:extLst>
              <a:ext uri="{FF2B5EF4-FFF2-40B4-BE49-F238E27FC236}">
                <a16:creationId xmlns:a16="http://schemas.microsoft.com/office/drawing/2014/main" id="{F48E9F28-95F6-1727-ED9F-D7956617DF48}"/>
              </a:ext>
            </a:extLst>
          </p:cNvPr>
          <p:cNvSpPr txBox="1">
            <a:spLocks/>
          </p:cNvSpPr>
          <p:nvPr/>
        </p:nvSpPr>
        <p:spPr>
          <a:xfrm>
            <a:off x="0" y="739201"/>
            <a:ext cx="6186008" cy="3270250"/>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49250" algn="l" rtl="0">
              <a:lnSpc>
                <a:spcPct val="100000"/>
              </a:lnSpc>
              <a:spcBef>
                <a:spcPts val="10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1pPr>
            <a:lvl2pPr marL="914400" marR="0" lvl="1" indent="-336550" algn="l" rtl="0">
              <a:lnSpc>
                <a:spcPct val="100000"/>
              </a:lnSpc>
              <a:spcBef>
                <a:spcPts val="600"/>
              </a:spcBef>
              <a:spcAft>
                <a:spcPts val="0"/>
              </a:spcAft>
              <a:buClr>
                <a:schemeClr val="dk1"/>
              </a:buClr>
              <a:buSzPts val="1700"/>
              <a:buFont typeface="Arial"/>
              <a:buChar char="•"/>
              <a:defRPr sz="1700" b="0" i="0" u="none" strike="noStrike" cap="none">
                <a:solidFill>
                  <a:schemeClr val="dk1"/>
                </a:solidFill>
                <a:latin typeface="Calibri"/>
                <a:ea typeface="Calibri"/>
                <a:cs typeface="Calibri"/>
                <a:sym typeface="Calibri"/>
              </a:defRPr>
            </a:lvl2pPr>
            <a:lvl3pPr marL="1371600" marR="0" lvl="2" indent="-323850" algn="l" rtl="0">
              <a:lnSpc>
                <a:spcPct val="100000"/>
              </a:lnSpc>
              <a:spcBef>
                <a:spcPts val="6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6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en-US" sz="2400" dirty="0"/>
              <a:t>Downhole imaging gives us a relatively affordable, high-fidelity technology for measuring uniformity post-job. </a:t>
            </a:r>
          </a:p>
          <a:p>
            <a:r>
              <a:rPr lang="en-US" sz="2400" dirty="0"/>
              <a:t>This facilitates an engineering workflow – you make a change in perforation strategy, and then measure the outcome. </a:t>
            </a:r>
          </a:p>
          <a:p>
            <a:r>
              <a:rPr lang="en-US" sz="2400" dirty="0"/>
              <a:t>Iterate, measure, and improve!</a:t>
            </a:r>
          </a:p>
        </p:txBody>
      </p:sp>
      <p:pic>
        <p:nvPicPr>
          <p:cNvPr id="14" name="Picture 13">
            <a:extLst>
              <a:ext uri="{FF2B5EF4-FFF2-40B4-BE49-F238E27FC236}">
                <a16:creationId xmlns:a16="http://schemas.microsoft.com/office/drawing/2014/main" id="{25083BB7-2916-1780-330C-921C07C14770}"/>
              </a:ext>
            </a:extLst>
          </p:cNvPr>
          <p:cNvPicPr>
            <a:picLocks noChangeAspect="1"/>
          </p:cNvPicPr>
          <p:nvPr/>
        </p:nvPicPr>
        <p:blipFill>
          <a:blip r:embed="rId4"/>
          <a:stretch>
            <a:fillRect/>
          </a:stretch>
        </p:blipFill>
        <p:spPr>
          <a:xfrm>
            <a:off x="7411225" y="5904368"/>
            <a:ext cx="3851183" cy="903963"/>
          </a:xfrm>
          <a:prstGeom prst="rect">
            <a:avLst/>
          </a:prstGeom>
        </p:spPr>
      </p:pic>
    </p:spTree>
    <p:extLst>
      <p:ext uri="{BB962C8B-B14F-4D97-AF65-F5344CB8AC3E}">
        <p14:creationId xmlns:p14="http://schemas.microsoft.com/office/powerpoint/2010/main" val="2671791646"/>
      </p:ext>
    </p:extLst>
  </p:cSld>
  <p:clrMapOvr>
    <a:masterClrMapping/>
  </p:clrMapOvr>
</p:sld>
</file>

<file path=ppt/theme/theme1.xml><?xml version="1.0" encoding="utf-8"?>
<a:theme xmlns:a="http://schemas.openxmlformats.org/drawingml/2006/main" name="Office Theme">
  <a:themeElements>
    <a:clrScheme name="Custom 21">
      <a:dk1>
        <a:srgbClr val="000000"/>
      </a:dk1>
      <a:lt1>
        <a:srgbClr val="FFFFFF"/>
      </a:lt1>
      <a:dk2>
        <a:srgbClr val="004EAA"/>
      </a:dk2>
      <a:lt2>
        <a:srgbClr val="E7E6E6"/>
      </a:lt2>
      <a:accent1>
        <a:srgbClr val="2C68CB"/>
      </a:accent1>
      <a:accent2>
        <a:srgbClr val="7CA6EC"/>
      </a:accent2>
      <a:accent3>
        <a:srgbClr val="3AC227"/>
      </a:accent3>
      <a:accent4>
        <a:srgbClr val="F5BA28"/>
      </a:accent4>
      <a:accent5>
        <a:srgbClr val="DD3842"/>
      </a:accent5>
      <a:accent6>
        <a:srgbClr val="FFE336"/>
      </a:accent6>
      <a:hlink>
        <a:srgbClr val="2C68CB"/>
      </a:hlink>
      <a:folHlink>
        <a:srgbClr val="004DA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esFrac_Presentation_Template_2021_Final (2)" id="{C4648D63-9BC3-4442-A13A-407AAE22DA6C}" vid="{17AF487A-0BF7-0846-8224-6251928A0EC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FCEF4575BD01E4AB4133CF958C599FC" ma:contentTypeVersion="0" ma:contentTypeDescription="Create a new document." ma:contentTypeScope="" ma:versionID="b546586c11c5f77cff824908895fdddc">
  <xsd:schema xmlns:xsd="http://www.w3.org/2001/XMLSchema" xmlns:xs="http://www.w3.org/2001/XMLSchema" xmlns:p="http://schemas.microsoft.com/office/2006/metadata/properties" targetNamespace="http://schemas.microsoft.com/office/2006/metadata/properties" ma:root="true" ma:fieldsID="4106687f62fa1fab7ee9e56da6245a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B8A49A6-E848-4D38-B3A2-655D51AC25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53F88DA8-6085-4B47-B559-E0D3CD9C1ACF}">
  <ds:schemaRefs>
    <ds:schemaRef ds:uri="http://schemas.microsoft.com/sharepoint/v3/contenttype/forms"/>
  </ds:schemaRefs>
</ds:datastoreItem>
</file>

<file path=customXml/itemProps3.xml><?xml version="1.0" encoding="utf-8"?>
<ds:datastoreItem xmlns:ds="http://schemas.openxmlformats.org/officeDocument/2006/customXml" ds:itemID="{5C61A53E-1937-48F9-872C-492A7294038C}">
  <ds:schemaRefs>
    <ds:schemaRef ds:uri="http://schemas.microsoft.com/office/infopath/2007/PartnerControls"/>
    <ds:schemaRef ds:uri="http://purl.org/dc/dcmitype/"/>
    <ds:schemaRef ds:uri="http://purl.org/dc/terms/"/>
    <ds:schemaRef ds:uri="http://schemas.microsoft.com/office/2006/metadata/properties"/>
    <ds:schemaRef ds:uri="http://schemas.microsoft.com/office/2006/documentManagement/types"/>
    <ds:schemaRef ds:uri="http://www.w3.org/XML/1998/namespace"/>
    <ds:schemaRef ds:uri="http://schemas.openxmlformats.org/package/2006/metadata/core-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ResFrac_Presentation_Template</Template>
  <TotalTime>31778</TotalTime>
  <Words>2306</Words>
  <Application>Microsoft Office PowerPoint</Application>
  <PresentationFormat>Widescreen</PresentationFormat>
  <Paragraphs>301</Paragraphs>
  <Slides>44</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44</vt:i4>
      </vt:variant>
    </vt:vector>
  </HeadingPairs>
  <TitlesOfParts>
    <vt:vector size="50" baseType="lpstr">
      <vt:lpstr>Arial</vt:lpstr>
      <vt:lpstr>Calibri</vt:lpstr>
      <vt:lpstr>Cambria Math</vt:lpstr>
      <vt:lpstr>NeueHaasGroteskDisp Pro</vt:lpstr>
      <vt:lpstr>NeueHaasGroteskDisp Pro Lt</vt:lpstr>
      <vt:lpstr>Office Theme</vt:lpstr>
      <vt:lpstr>PowerPoint Presentation</vt:lpstr>
      <vt:lpstr>Agenda</vt:lpstr>
      <vt:lpstr>Why ResFrac exists</vt:lpstr>
      <vt:lpstr>ResFrac Pro</vt:lpstr>
      <vt:lpstr>What is the difference between ResFrac Pro and Resapps?</vt:lpstr>
      <vt:lpstr>The ResApps web portal</vt:lpstr>
      <vt:lpstr>PowerPoint Presentation</vt:lpstr>
      <vt:lpstr>The value of fracturing uniformity</vt:lpstr>
      <vt:lpstr>Downhole imaging</vt:lpstr>
      <vt:lpstr>Uniformity Index</vt:lpstr>
      <vt:lpstr>Note that even with perfect uniformity of outflow, the far-field fractures are still not identical. Still, drainage becomes considerably more uniform.</vt:lpstr>
      <vt:lpstr>The ‘value of the perfect stage’ – seven figures per well</vt:lpstr>
      <vt:lpstr>StageOpt – a wellbore dynamics simulator</vt:lpstr>
      <vt:lpstr>What it takes to model proppant placement</vt:lpstr>
      <vt:lpstr>What it takes to model proppant placement</vt:lpstr>
      <vt:lpstr>The workflow</vt:lpstr>
      <vt:lpstr>Eagle Ford case study</vt:lpstr>
      <vt:lpstr>Calibration results</vt:lpstr>
      <vt:lpstr>Sensitivity analysis on alternative perforation designs</vt:lpstr>
      <vt:lpstr>PowerPoint Presentation</vt:lpstr>
      <vt:lpstr>Modern, web-based, easy-to-use user-interface</vt:lpstr>
      <vt:lpstr>PowerPoint Presentation</vt:lpstr>
      <vt:lpstr>The workflow</vt:lpstr>
      <vt:lpstr>Example Data Set – Selection from 35 stages</vt:lpstr>
      <vt:lpstr>Aggregate Trends</vt:lpstr>
      <vt:lpstr>Key History Match Observations</vt:lpstr>
      <vt:lpstr>Key History Matching Parameters</vt:lpstr>
      <vt:lpstr>Initial Model Comparison</vt:lpstr>
      <vt:lpstr>StageOpt – iterating for a good history match</vt:lpstr>
      <vt:lpstr>Initial Model Comparison – Alpha 0.4 -&gt; 0.6</vt:lpstr>
      <vt:lpstr>StageOpt – iterating for a good history match</vt:lpstr>
      <vt:lpstr>Initial Model Comparison – Gamma 0.1 -&gt; 0.4</vt:lpstr>
      <vt:lpstr>Fracture net pressure</vt:lpstr>
      <vt:lpstr>Initial Model Comparison – Net pressure 100psi -&gt; 300psi</vt:lpstr>
      <vt:lpstr>Initial Model Comparison – Nugget/Sill 0x -&gt; 0.15/0.2</vt:lpstr>
      <vt:lpstr>Final History Match</vt:lpstr>
      <vt:lpstr>Optimization</vt:lpstr>
      <vt:lpstr>Optimization Ideas</vt:lpstr>
      <vt:lpstr>Example Optimization</vt:lpstr>
      <vt:lpstr>Example Optimization</vt:lpstr>
      <vt:lpstr>The ‘value of the perfect stage’ – seven figures per well</vt:lpstr>
      <vt:lpstr>Modern, web-based, easy-to-use user-interface</vt:lpstr>
      <vt:lpstr>Relevant Papers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ResFrac Fundamentals Training</dc:title>
  <dc:creator>Tristen Lawrence</dc:creator>
  <cp:lastModifiedBy>Chris Ponners</cp:lastModifiedBy>
  <cp:revision>222</cp:revision>
  <dcterms:created xsi:type="dcterms:W3CDTF">2021-12-06T01:52:07Z</dcterms:created>
  <dcterms:modified xsi:type="dcterms:W3CDTF">2025-03-22T00:44:29Z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0x010100FFCEF4575BD01E4AB4133CF958C599FC</vt:lpwstr>
  </property>
</Properties>
</file>